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0" r:id="rId2"/>
    <p:sldId id="490" r:id="rId3"/>
    <p:sldId id="527" r:id="rId4"/>
    <p:sldId id="493" r:id="rId5"/>
    <p:sldId id="494" r:id="rId6"/>
    <p:sldId id="525" r:id="rId7"/>
    <p:sldId id="526" r:id="rId8"/>
    <p:sldId id="521" r:id="rId9"/>
    <p:sldId id="522" r:id="rId10"/>
    <p:sldId id="528" r:id="rId11"/>
    <p:sldId id="52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23" r:id="rId25"/>
    <p:sldId id="524" r:id="rId26"/>
    <p:sldId id="519" r:id="rId27"/>
    <p:sldId id="499" r:id="rId28"/>
    <p:sldId id="500" r:id="rId29"/>
    <p:sldId id="542"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Arial" charset="0"/>
      </a:defRPr>
    </a:lvl1pPr>
    <a:lvl2pPr marL="457200" algn="l" rtl="0" fontAlgn="base">
      <a:spcBef>
        <a:spcPct val="0"/>
      </a:spcBef>
      <a:spcAft>
        <a:spcPct val="0"/>
      </a:spcAft>
      <a:defRPr sz="2400" kern="1200">
        <a:solidFill>
          <a:schemeClr val="tx1"/>
        </a:solidFill>
        <a:latin typeface="Arial" charset="0"/>
        <a:ea typeface="ＭＳ Ｐゴシック"/>
        <a:cs typeface="Arial" charset="0"/>
      </a:defRPr>
    </a:lvl2pPr>
    <a:lvl3pPr marL="914400" algn="l" rtl="0" fontAlgn="base">
      <a:spcBef>
        <a:spcPct val="0"/>
      </a:spcBef>
      <a:spcAft>
        <a:spcPct val="0"/>
      </a:spcAft>
      <a:defRPr sz="2400" kern="1200">
        <a:solidFill>
          <a:schemeClr val="tx1"/>
        </a:solidFill>
        <a:latin typeface="Arial" charset="0"/>
        <a:ea typeface="ＭＳ Ｐゴシック"/>
        <a:cs typeface="Arial" charset="0"/>
      </a:defRPr>
    </a:lvl3pPr>
    <a:lvl4pPr marL="1371600" algn="l" rtl="0" fontAlgn="base">
      <a:spcBef>
        <a:spcPct val="0"/>
      </a:spcBef>
      <a:spcAft>
        <a:spcPct val="0"/>
      </a:spcAft>
      <a:defRPr sz="2400" kern="1200">
        <a:solidFill>
          <a:schemeClr val="tx1"/>
        </a:solidFill>
        <a:latin typeface="Arial" charset="0"/>
        <a:ea typeface="ＭＳ Ｐゴシック"/>
        <a:cs typeface="Arial" charset="0"/>
      </a:defRPr>
    </a:lvl4pPr>
    <a:lvl5pPr marL="1828800" algn="l" rtl="0" fontAlgn="base">
      <a:spcBef>
        <a:spcPct val="0"/>
      </a:spcBef>
      <a:spcAft>
        <a:spcPct val="0"/>
      </a:spcAft>
      <a:defRPr sz="2400" kern="1200">
        <a:solidFill>
          <a:schemeClr val="tx1"/>
        </a:solidFill>
        <a:latin typeface="Arial" charset="0"/>
        <a:ea typeface="ＭＳ Ｐゴシック"/>
        <a:cs typeface="Arial" charset="0"/>
      </a:defRPr>
    </a:lvl5pPr>
    <a:lvl6pPr marL="2286000" algn="l" defTabSz="914400" rtl="0" eaLnBrk="1" latinLnBrk="0" hangingPunct="1">
      <a:defRPr sz="2400" kern="1200">
        <a:solidFill>
          <a:schemeClr val="tx1"/>
        </a:solidFill>
        <a:latin typeface="Arial" charset="0"/>
        <a:ea typeface="ＭＳ Ｐゴシック"/>
        <a:cs typeface="Arial" charset="0"/>
      </a:defRPr>
    </a:lvl6pPr>
    <a:lvl7pPr marL="2743200" algn="l" defTabSz="914400" rtl="0" eaLnBrk="1" latinLnBrk="0" hangingPunct="1">
      <a:defRPr sz="2400" kern="1200">
        <a:solidFill>
          <a:schemeClr val="tx1"/>
        </a:solidFill>
        <a:latin typeface="Arial" charset="0"/>
        <a:ea typeface="ＭＳ Ｐゴシック"/>
        <a:cs typeface="Arial" charset="0"/>
      </a:defRPr>
    </a:lvl7pPr>
    <a:lvl8pPr marL="3200400" algn="l" defTabSz="914400" rtl="0" eaLnBrk="1" latinLnBrk="0" hangingPunct="1">
      <a:defRPr sz="2400" kern="1200">
        <a:solidFill>
          <a:schemeClr val="tx1"/>
        </a:solidFill>
        <a:latin typeface="Arial" charset="0"/>
        <a:ea typeface="ＭＳ Ｐゴシック"/>
        <a:cs typeface="Arial" charset="0"/>
      </a:defRPr>
    </a:lvl8pPr>
    <a:lvl9pPr marL="3657600" algn="l" defTabSz="914400" rtl="0" eaLnBrk="1" latinLnBrk="0" hangingPunct="1">
      <a:defRPr sz="2400" kern="1200">
        <a:solidFill>
          <a:schemeClr val="tx1"/>
        </a:solidFill>
        <a:latin typeface="Arial" charset="0"/>
        <a:ea typeface="ＭＳ Ｐゴシック"/>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6699FF"/>
    <a:srgbClr val="99CCFF"/>
    <a:srgbClr val="4D4D4D"/>
    <a:srgbClr val="FFCCCC"/>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3" autoAdjust="0"/>
  </p:normalViewPr>
  <p:slideViewPr>
    <p:cSldViewPr snapToGrid="0">
      <p:cViewPr varScale="1">
        <p:scale>
          <a:sx n="103" d="100"/>
          <a:sy n="103"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3543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endParaRPr lang="en-US"/>
          </a:p>
        </p:txBody>
      </p:sp>
      <p:sp>
        <p:nvSpPr>
          <p:cNvPr id="3543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3543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cs typeface="+mn-cs"/>
              </a:defRPr>
            </a:lvl1pPr>
          </a:lstStyle>
          <a:p>
            <a:pPr>
              <a:defRPr/>
            </a:pPr>
            <a:fld id="{D3670FBE-48B5-4165-8EC8-98E9F8D80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ea typeface="ＭＳ Ｐゴシック"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ea typeface="ＭＳ Ｐゴシック"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ea typeface="ＭＳ Ｐゴシック"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ea typeface="ＭＳ Ｐゴシック" charset="-128"/>
                <a:cs typeface="+mn-cs"/>
              </a:defRPr>
            </a:lvl1pPr>
          </a:lstStyle>
          <a:p>
            <a:pPr>
              <a:defRPr/>
            </a:pPr>
            <a:fld id="{868AE338-9CB5-4507-863F-DB4E7279BA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E849624-3906-42B9-9A60-88B1B1231F19}" type="slidenum">
              <a:rPr lang="en-US" smtClean="0">
                <a:ea typeface="ＭＳ Ｐゴシック"/>
                <a:cs typeface="ＭＳ Ｐゴシック"/>
              </a:rPr>
              <a:pPr/>
              <a:t>1</a:t>
            </a:fld>
            <a:endParaRPr lang="en-US" smtClean="0">
              <a:ea typeface="ＭＳ Ｐゴシック"/>
              <a:cs typeface="ＭＳ Ｐゴシック"/>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6D5C85B8-F346-4A22-BA9B-EF8A2F3486C8}" type="slidenum">
              <a:rPr lang="en-US" sz="1200">
                <a:ea typeface="ＭＳ Ｐゴシック" charset="-128"/>
                <a:cs typeface="+mn-cs"/>
              </a:rPr>
              <a:pPr algn="r" defTabSz="931863" eaLnBrk="0" hangingPunct="0">
                <a:defRPr/>
              </a:pPr>
              <a:t>10</a:t>
            </a:fld>
            <a:endParaRPr lang="en-US" sz="1200">
              <a:ea typeface="ＭＳ Ｐゴシック" charset="-128"/>
              <a:cs typeface="+mn-cs"/>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2FBA8D1E-1984-4794-8D16-9B2330BFEBE4}" type="slidenum">
              <a:rPr lang="en-US" sz="1200">
                <a:ea typeface="ＭＳ Ｐゴシック" charset="-128"/>
                <a:cs typeface="+mn-cs"/>
              </a:rPr>
              <a:pPr algn="r" defTabSz="931863" eaLnBrk="0" hangingPunct="0">
                <a:defRPr/>
              </a:pPr>
              <a:t>11</a:t>
            </a:fld>
            <a:endParaRPr lang="en-US" sz="1200">
              <a:ea typeface="ＭＳ Ｐゴシック" charset="-128"/>
              <a:cs typeface="+mn-cs"/>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58FB5FAC-BCAA-44B2-BC1B-9B96662F4C55}" type="slidenum">
              <a:rPr lang="en-US" sz="1200">
                <a:ea typeface="ＭＳ Ｐゴシック" charset="-128"/>
                <a:cs typeface="+mn-cs"/>
              </a:rPr>
              <a:pPr algn="r" defTabSz="931863" eaLnBrk="0" hangingPunct="0">
                <a:defRPr/>
              </a:pPr>
              <a:t>12</a:t>
            </a:fld>
            <a:endParaRPr lang="en-US" sz="1200">
              <a:ea typeface="ＭＳ Ｐゴシック" charset="-128"/>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9817CFE6-7FA3-4E33-8D85-E417C0D12C96}" type="slidenum">
              <a:rPr lang="en-US" sz="1200">
                <a:ea typeface="ＭＳ Ｐゴシック" charset="-128"/>
                <a:cs typeface="+mn-cs"/>
              </a:rPr>
              <a:pPr algn="r" defTabSz="931863" eaLnBrk="0" hangingPunct="0">
                <a:defRPr/>
              </a:pPr>
              <a:t>13</a:t>
            </a:fld>
            <a:endParaRPr lang="en-US" sz="1200">
              <a:ea typeface="ＭＳ Ｐゴシック" charset="-128"/>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2AFB9768-CCCE-4AD7-904A-29A68B272503}" type="slidenum">
              <a:rPr lang="en-US" sz="1200">
                <a:ea typeface="ＭＳ Ｐゴシック" charset="-128"/>
                <a:cs typeface="+mn-cs"/>
              </a:rPr>
              <a:pPr algn="r" defTabSz="931863" eaLnBrk="0" hangingPunct="0">
                <a:defRPr/>
              </a:pPr>
              <a:t>14</a:t>
            </a:fld>
            <a:endParaRPr lang="en-US" sz="1200">
              <a:ea typeface="ＭＳ Ｐゴシック" charset="-128"/>
              <a:cs typeface="+mn-cs"/>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26AF1E90-B457-428D-9527-8E30C3CEB756}" type="slidenum">
              <a:rPr lang="en-US" sz="1200">
                <a:ea typeface="ＭＳ Ｐゴシック" charset="-128"/>
                <a:cs typeface="+mn-cs"/>
              </a:rPr>
              <a:pPr algn="r" defTabSz="931863" eaLnBrk="0" hangingPunct="0">
                <a:defRPr/>
              </a:pPr>
              <a:t>15</a:t>
            </a:fld>
            <a:endParaRPr lang="en-US" sz="1200">
              <a:ea typeface="ＭＳ Ｐゴシック" charset="-128"/>
              <a:cs typeface="+mn-cs"/>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1925" y="8831263"/>
            <a:ext cx="3038475" cy="465137"/>
          </a:xfrm>
          <a:prstGeom prst="rect">
            <a:avLst/>
          </a:prstGeom>
          <a:noFill/>
          <a:ln>
            <a:miter lim="800000"/>
            <a:headEnd/>
            <a:tailEnd/>
          </a:ln>
        </p:spPr>
        <p:txBody>
          <a:bodyPr lIns="93172" tIns="46586" rIns="93172" bIns="46586" anchor="b"/>
          <a:lstStyle/>
          <a:p>
            <a:pPr algn="r" defTabSz="931863" eaLnBrk="0" hangingPunct="0">
              <a:defRPr/>
            </a:pPr>
            <a:fld id="{C93DD96F-368C-46CF-9D26-E4F2045F7B5A}" type="slidenum">
              <a:rPr lang="en-US" sz="1200">
                <a:ea typeface="ＭＳ Ｐゴシック" charset="-128"/>
                <a:cs typeface="+mn-cs"/>
              </a:rPr>
              <a:pPr algn="r" defTabSz="931863" eaLnBrk="0" hangingPunct="0">
                <a:defRPr/>
              </a:pPr>
              <a:t>16</a:t>
            </a:fld>
            <a:endParaRPr lang="en-US" sz="1200">
              <a:ea typeface="ＭＳ Ｐゴシック" charset="-128"/>
              <a:cs typeface="+mn-cs"/>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D5935202-6316-49EF-A72B-1D37B026C3B5}" type="slidenum">
              <a:rPr lang="en-US" sz="1200">
                <a:cs typeface="ＭＳ Ｐゴシック"/>
              </a:rPr>
              <a:pPr algn="r" defTabSz="931863" eaLnBrk="0" hangingPunct="0"/>
              <a:t>24</a:t>
            </a:fld>
            <a:endParaRPr lang="en-US" sz="1200">
              <a:cs typeface="ＭＳ Ｐゴシック"/>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8517C0EF-B6AA-46C6-98CD-E9A5A671E938}" type="slidenum">
              <a:rPr lang="en-US" sz="1200">
                <a:cs typeface="ＭＳ Ｐゴシック"/>
              </a:rPr>
              <a:pPr algn="r" defTabSz="931863" eaLnBrk="0" hangingPunct="0"/>
              <a:t>25</a:t>
            </a:fld>
            <a:endParaRPr lang="en-US" sz="1200">
              <a:cs typeface="ＭＳ Ｐゴシック"/>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446529A3-D922-4CAD-ACB0-E3EFB941D437}" type="slidenum">
              <a:rPr lang="en-US" sz="1200">
                <a:cs typeface="ＭＳ Ｐゴシック"/>
              </a:rPr>
              <a:pPr algn="r" defTabSz="931863" eaLnBrk="0" hangingPunct="0"/>
              <a:t>26</a:t>
            </a:fld>
            <a:endParaRPr lang="en-US" sz="1200">
              <a:cs typeface="ＭＳ Ｐゴシック"/>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9F6D26B-0145-4D85-B1FB-F320430734D1}" type="slidenum">
              <a:rPr lang="en-US" smtClean="0">
                <a:ea typeface="ＭＳ Ｐゴシック"/>
                <a:cs typeface="ＭＳ Ｐゴシック"/>
              </a:rPr>
              <a:pPr/>
              <a:t>2</a:t>
            </a:fld>
            <a:endParaRPr lang="en-US" smtClean="0">
              <a:ea typeface="ＭＳ Ｐゴシック"/>
              <a:cs typeface="ＭＳ Ｐゴシック"/>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701675" y="4416425"/>
            <a:ext cx="5607050" cy="4183063"/>
          </a:xfrm>
          <a:noFill/>
          <a:ln/>
        </p:spPr>
        <p:txBody>
          <a:bodyPr/>
          <a:lstStyle/>
          <a:p>
            <a:pPr eaLnBrk="1" hangingPunct="1"/>
            <a:r>
              <a:rPr lang="en-US" smtClean="0">
                <a:ea typeface="ＭＳ Ｐゴシック"/>
              </a:rPr>
              <a:t>Where do your young patrons/ students get their news?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D548CB2-99A2-4327-A4EF-8B72E0903A69}" type="slidenum">
              <a:rPr lang="en-US" smtClean="0">
                <a:ea typeface="ＭＳ Ｐゴシック"/>
                <a:cs typeface="ＭＳ Ｐゴシック"/>
              </a:rPr>
              <a:pPr/>
              <a:t>27</a:t>
            </a:fld>
            <a:endParaRPr lang="en-US" smtClean="0">
              <a:ea typeface="ＭＳ Ｐゴシック"/>
              <a:cs typeface="ＭＳ Ｐゴシック"/>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F0F62890-9218-40C9-8C70-E50438CE3167}" type="slidenum">
              <a:rPr lang="en-US" smtClean="0">
                <a:ea typeface="ＭＳ Ｐゴシック"/>
                <a:cs typeface="ＭＳ Ｐゴシック"/>
              </a:rPr>
              <a:pPr/>
              <a:t>28</a:t>
            </a:fld>
            <a:endParaRPr lang="en-US" smtClean="0">
              <a:ea typeface="ＭＳ Ｐゴシック"/>
              <a:cs typeface="ＭＳ Ｐゴシック"/>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xfrm>
            <a:off x="701675" y="4416425"/>
            <a:ext cx="5607050" cy="4183063"/>
          </a:xfrm>
          <a:noFill/>
          <a:ln/>
        </p:spPr>
        <p:txBody>
          <a:bodyPr/>
          <a:lstStyle/>
          <a:p>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A7523FEB-2543-4FBA-904A-D4433C08BC83}" type="slidenum">
              <a:rPr lang="en-US" sz="1200">
                <a:cs typeface="ＭＳ Ｐゴシック"/>
              </a:rPr>
              <a:pPr algn="r" defTabSz="931863" eaLnBrk="0" hangingPunct="0"/>
              <a:t>3</a:t>
            </a:fld>
            <a:endParaRPr lang="en-US" sz="1200">
              <a:cs typeface="ＭＳ Ｐゴシック"/>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701675" y="4416425"/>
            <a:ext cx="5607050" cy="4183063"/>
          </a:xfrm>
          <a:noFill/>
          <a:ln/>
        </p:spPr>
        <p:txBody>
          <a:bodyPr/>
          <a:lstStyle/>
          <a:p>
            <a:pPr eaLnBrk="1" hangingPunct="1"/>
            <a:r>
              <a:rPr lang="en-US" smtClean="0">
                <a:ea typeface="ＭＳ Ｐゴシック"/>
              </a:rPr>
              <a:t>Where do your young patrons/ students get their news?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6CE66576-644B-4212-B689-6BB5B96D7991}" type="slidenum">
              <a:rPr lang="en-US" smtClean="0">
                <a:ea typeface="ＭＳ Ｐゴシック"/>
                <a:cs typeface="ＭＳ Ｐゴシック"/>
              </a:rPr>
              <a:pPr/>
              <a:t>4</a:t>
            </a:fld>
            <a:endParaRPr lang="en-US" smtClean="0">
              <a:ea typeface="ＭＳ Ｐゴシック"/>
              <a:cs typeface="ＭＳ Ｐゴシック"/>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r>
              <a:rPr lang="en-US" smtClean="0">
                <a:ea typeface="ＭＳ Ｐゴシック"/>
              </a:rPr>
              <a:t>Where do your young patrons/ students get their news?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8681963-F679-467B-B3D5-FBDDDAF5A18A}" type="slidenum">
              <a:rPr lang="en-US" smtClean="0">
                <a:ea typeface="ＭＳ Ｐゴシック"/>
                <a:cs typeface="ＭＳ Ｐゴシック"/>
              </a:rPr>
              <a:pPr/>
              <a:t>5</a:t>
            </a:fld>
            <a:endParaRPr lang="en-US"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675" y="4416425"/>
            <a:ext cx="5607050" cy="4183063"/>
          </a:xfrm>
          <a:noFill/>
          <a:ln/>
        </p:spPr>
        <p:txBody>
          <a:bodyPr/>
          <a:lstStyle/>
          <a:p>
            <a:pPr eaLnBrk="1" hangingPunct="1"/>
            <a:r>
              <a:rPr lang="en-US" smtClean="0">
                <a:ea typeface="ＭＳ Ｐゴシック"/>
              </a:rPr>
              <a:t>Where do your young patrons/ students get their news?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B3B2E283-F355-486D-A86E-1F969C1E2192}" type="slidenum">
              <a:rPr lang="en-US" sz="1200">
                <a:cs typeface="ＭＳ Ｐゴシック"/>
              </a:rPr>
              <a:pPr algn="r" defTabSz="931863" eaLnBrk="0" hangingPunct="0"/>
              <a:t>6</a:t>
            </a:fld>
            <a:endParaRPr lang="en-US" sz="1200">
              <a:cs typeface="ＭＳ Ｐゴシック"/>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BEB6DF00-D70B-4161-9871-AF763B097AA0}" type="slidenum">
              <a:rPr lang="en-US" sz="1200">
                <a:cs typeface="ＭＳ Ｐゴシック"/>
              </a:rPr>
              <a:pPr algn="r" defTabSz="931863" eaLnBrk="0" hangingPunct="0"/>
              <a:t>7</a:t>
            </a:fld>
            <a:endParaRPr lang="en-US" sz="1200">
              <a:cs typeface="ＭＳ Ｐゴシック"/>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4946DF2D-A466-40FF-9F92-416FC30810D6}" type="slidenum">
              <a:rPr lang="en-US" sz="1200">
                <a:cs typeface="ＭＳ Ｐゴシック"/>
              </a:rPr>
              <a:pPr algn="r" defTabSz="931863" eaLnBrk="0" hangingPunct="0"/>
              <a:t>8</a:t>
            </a:fld>
            <a:endParaRPr lang="en-US" sz="1200">
              <a:cs typeface="ＭＳ Ｐゴシック"/>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7766FD13-99DB-4C4F-9B10-2E00832C9A7E}" type="slidenum">
              <a:rPr lang="en-US" sz="1200">
                <a:cs typeface="ＭＳ Ｐゴシック"/>
              </a:rPr>
              <a:pPr algn="r" defTabSz="931863" eaLnBrk="0" hangingPunct="0"/>
              <a:t>9</a:t>
            </a:fld>
            <a:endParaRPr lang="en-US" sz="1200">
              <a:cs typeface="ＭＳ Ｐゴシック"/>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E70B-CC08-4E30-9BEF-8677E41AE5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90479-072C-4BE3-A4BE-71DAB96ED2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5334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CD12B-0C1E-4C0B-98CD-0BB4EA263E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44995-A0B4-4633-8BC1-A48685112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9554C-E1CC-4D39-BE69-814652029B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2357F1-1926-4A56-A43B-7DAFFA9FFB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52600"/>
            <a:ext cx="3848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B4CEE-0F13-41F1-86B6-6738197E39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FFEB13-15AC-4531-A982-A8ECD0B7C9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E905BA-0275-4F46-B61B-B85BCE246C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01DACA-B47F-44DD-966B-AE716C5CA9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07F468-B74E-4B13-9514-6E66565AE6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4A88D-EA4F-409F-A79A-60C806B013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5334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752600"/>
            <a:ext cx="7848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38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charset="-128"/>
                <a:cs typeface="+mn-cs"/>
              </a:defRPr>
            </a:lvl1pPr>
          </a:lstStyle>
          <a:p>
            <a:pPr>
              <a:defRPr/>
            </a:pPr>
            <a:fld id="{0BAA09F4-39C1-4FE7-BCD3-977E3D9C8B2A}" type="slidenum">
              <a:rPr lang="en-US"/>
              <a:pPr>
                <a:defRPr/>
              </a:pPr>
              <a:t>‹#›</a:t>
            </a:fld>
            <a:endParaRPr lang="en-US"/>
          </a:p>
        </p:txBody>
      </p:sp>
      <p:sp>
        <p:nvSpPr>
          <p:cNvPr id="1031" name="Rectangle 7"/>
          <p:cNvSpPr>
            <a:spLocks noChangeArrowheads="1"/>
          </p:cNvSpPr>
          <p:nvPr userDrawn="1"/>
        </p:nvSpPr>
        <p:spPr bwMode="auto">
          <a:xfrm>
            <a:off x="0" y="0"/>
            <a:ext cx="914400" cy="2895600"/>
          </a:xfrm>
          <a:prstGeom prst="rect">
            <a:avLst/>
          </a:prstGeom>
          <a:solidFill>
            <a:srgbClr val="FFA619"/>
          </a:solidFill>
          <a:ln w="9525">
            <a:noFill/>
            <a:miter lim="800000"/>
            <a:headEnd/>
            <a:tailEnd/>
          </a:ln>
        </p:spPr>
        <p:txBody>
          <a:bodyPr wrap="none" anchor="ctr"/>
          <a:lstStyle/>
          <a:p>
            <a:pPr eaLnBrk="0" hangingPunct="0">
              <a:defRPr/>
            </a:pPr>
            <a:endParaRPr lang="en-US">
              <a:ea typeface="ＭＳ Ｐゴシック" charset="-128"/>
              <a:cs typeface="+mn-cs"/>
            </a:endParaRPr>
          </a:p>
        </p:txBody>
      </p:sp>
      <p:sp>
        <p:nvSpPr>
          <p:cNvPr id="1032" name="Rectangle 8"/>
          <p:cNvSpPr>
            <a:spLocks noChangeArrowheads="1"/>
          </p:cNvSpPr>
          <p:nvPr userDrawn="1"/>
        </p:nvSpPr>
        <p:spPr bwMode="auto">
          <a:xfrm>
            <a:off x="0" y="152400"/>
            <a:ext cx="914400" cy="1106488"/>
          </a:xfrm>
          <a:prstGeom prst="rect">
            <a:avLst/>
          </a:prstGeom>
          <a:solidFill>
            <a:srgbClr val="173F7B"/>
          </a:solidFill>
          <a:ln w="9525">
            <a:noFill/>
            <a:miter lim="800000"/>
            <a:headEnd/>
            <a:tailEnd/>
          </a:ln>
        </p:spPr>
        <p:txBody>
          <a:bodyPr wrap="none" anchor="ctr"/>
          <a:lstStyle/>
          <a:p>
            <a:pPr eaLnBrk="0" hangingPunct="0">
              <a:defRPr/>
            </a:pPr>
            <a:endParaRPr lang="en-US">
              <a:ea typeface="ＭＳ Ｐゴシック" charset="-128"/>
              <a:cs typeface="+mn-cs"/>
            </a:endParaRPr>
          </a:p>
        </p:txBody>
      </p:sp>
      <p:sp>
        <p:nvSpPr>
          <p:cNvPr id="1033" name="Rectangle 9"/>
          <p:cNvSpPr>
            <a:spLocks noChangeArrowheads="1"/>
          </p:cNvSpPr>
          <p:nvPr userDrawn="1"/>
        </p:nvSpPr>
        <p:spPr bwMode="auto">
          <a:xfrm>
            <a:off x="0" y="1447800"/>
            <a:ext cx="914400" cy="198438"/>
          </a:xfrm>
          <a:prstGeom prst="rect">
            <a:avLst/>
          </a:prstGeom>
          <a:solidFill>
            <a:srgbClr val="CE1D21"/>
          </a:solidFill>
          <a:ln w="9525">
            <a:noFill/>
            <a:miter lim="800000"/>
            <a:headEnd/>
            <a:tailEnd/>
          </a:ln>
        </p:spPr>
        <p:txBody>
          <a:bodyPr wrap="none" anchor="ctr"/>
          <a:lstStyle/>
          <a:p>
            <a:pPr eaLnBrk="0" hangingPunct="0">
              <a:defRPr/>
            </a:pPr>
            <a:endParaRPr lang="en-US">
              <a:ea typeface="ＭＳ Ｐゴシック" charset="-128"/>
              <a:cs typeface="+mn-cs"/>
            </a:endParaRPr>
          </a:p>
        </p:txBody>
      </p:sp>
      <p:sp>
        <p:nvSpPr>
          <p:cNvPr id="1040" name="Rectangle 16"/>
          <p:cNvSpPr>
            <a:spLocks noChangeArrowheads="1"/>
          </p:cNvSpPr>
          <p:nvPr userDrawn="1"/>
        </p:nvSpPr>
        <p:spPr bwMode="auto">
          <a:xfrm>
            <a:off x="0" y="1828800"/>
            <a:ext cx="914400" cy="681038"/>
          </a:xfrm>
          <a:prstGeom prst="rect">
            <a:avLst/>
          </a:prstGeom>
          <a:solidFill>
            <a:srgbClr val="CE1D21"/>
          </a:solidFill>
          <a:ln w="9525">
            <a:noFill/>
            <a:miter lim="800000"/>
            <a:headEnd/>
            <a:tailEnd/>
          </a:ln>
        </p:spPr>
        <p:txBody>
          <a:bodyPr wrap="none" anchor="ctr"/>
          <a:lstStyle/>
          <a:p>
            <a:pPr eaLnBrk="0" hangingPunct="0">
              <a:defRPr/>
            </a:pPr>
            <a:endParaRPr lang="en-US">
              <a:ea typeface="ＭＳ Ｐゴシック" charset="-128"/>
              <a:cs typeface="+mn-cs"/>
            </a:endParaRPr>
          </a:p>
        </p:txBody>
      </p:sp>
      <p:pic>
        <p:nvPicPr>
          <p:cNvPr id="1035" name="Picture 20" descr="MF_4C_H-(2)"/>
          <p:cNvPicPr>
            <a:picLocks noChangeAspect="1" noChangeArrowheads="1"/>
          </p:cNvPicPr>
          <p:nvPr userDrawn="1"/>
        </p:nvPicPr>
        <p:blipFill>
          <a:blip r:embed="rId14" cstate="print"/>
          <a:srcRect/>
          <a:stretch>
            <a:fillRect/>
          </a:stretch>
        </p:blipFill>
        <p:spPr bwMode="auto">
          <a:xfrm>
            <a:off x="7015163" y="6200775"/>
            <a:ext cx="1816100" cy="500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CE1D21"/>
          </a:solidFill>
          <a:latin typeface="+mj-lt"/>
          <a:ea typeface="+mj-ea"/>
          <a:cs typeface="ＭＳ Ｐゴシック"/>
        </a:defRPr>
      </a:lvl1pPr>
      <a:lvl2pPr algn="l" rtl="0" eaLnBrk="0" fontAlgn="base" hangingPunct="0">
        <a:spcBef>
          <a:spcPct val="0"/>
        </a:spcBef>
        <a:spcAft>
          <a:spcPct val="0"/>
        </a:spcAft>
        <a:defRPr sz="3600">
          <a:solidFill>
            <a:srgbClr val="CE1D21"/>
          </a:solidFill>
          <a:latin typeface="Swis721 Md BT" pitchFamily="34" charset="0"/>
          <a:ea typeface="ＭＳ Ｐゴシック" charset="-128"/>
          <a:cs typeface="ＭＳ Ｐゴシック"/>
        </a:defRPr>
      </a:lvl2pPr>
      <a:lvl3pPr algn="l" rtl="0" eaLnBrk="0" fontAlgn="base" hangingPunct="0">
        <a:spcBef>
          <a:spcPct val="0"/>
        </a:spcBef>
        <a:spcAft>
          <a:spcPct val="0"/>
        </a:spcAft>
        <a:defRPr sz="3600">
          <a:solidFill>
            <a:srgbClr val="CE1D21"/>
          </a:solidFill>
          <a:latin typeface="Swis721 Md BT" pitchFamily="34" charset="0"/>
          <a:ea typeface="ＭＳ Ｐゴシック" charset="-128"/>
          <a:cs typeface="ＭＳ Ｐゴシック"/>
        </a:defRPr>
      </a:lvl3pPr>
      <a:lvl4pPr algn="l" rtl="0" eaLnBrk="0" fontAlgn="base" hangingPunct="0">
        <a:spcBef>
          <a:spcPct val="0"/>
        </a:spcBef>
        <a:spcAft>
          <a:spcPct val="0"/>
        </a:spcAft>
        <a:defRPr sz="3600">
          <a:solidFill>
            <a:srgbClr val="CE1D21"/>
          </a:solidFill>
          <a:latin typeface="Swis721 Md BT" pitchFamily="34" charset="0"/>
          <a:ea typeface="ＭＳ Ｐゴシック" charset="-128"/>
          <a:cs typeface="ＭＳ Ｐゴシック"/>
        </a:defRPr>
      </a:lvl4pPr>
      <a:lvl5pPr algn="l" rtl="0" eaLnBrk="0" fontAlgn="base" hangingPunct="0">
        <a:spcBef>
          <a:spcPct val="0"/>
        </a:spcBef>
        <a:spcAft>
          <a:spcPct val="0"/>
        </a:spcAft>
        <a:defRPr sz="3600">
          <a:solidFill>
            <a:srgbClr val="CE1D21"/>
          </a:solidFill>
          <a:latin typeface="Swis721 Md BT" pitchFamily="34" charset="0"/>
          <a:ea typeface="ＭＳ Ｐゴシック" charset="-128"/>
          <a:cs typeface="ＭＳ Ｐゴシック"/>
        </a:defRPr>
      </a:lvl5pPr>
      <a:lvl6pPr marL="457200" algn="l" rtl="0" fontAlgn="base">
        <a:spcBef>
          <a:spcPct val="0"/>
        </a:spcBef>
        <a:spcAft>
          <a:spcPct val="0"/>
        </a:spcAft>
        <a:defRPr sz="3600">
          <a:solidFill>
            <a:srgbClr val="CE1D21"/>
          </a:solidFill>
          <a:latin typeface="Swis721 Md BT" pitchFamily="34" charset="0"/>
          <a:ea typeface="ＭＳ Ｐゴシック" charset="-128"/>
        </a:defRPr>
      </a:lvl6pPr>
      <a:lvl7pPr marL="914400" algn="l" rtl="0" fontAlgn="base">
        <a:spcBef>
          <a:spcPct val="0"/>
        </a:spcBef>
        <a:spcAft>
          <a:spcPct val="0"/>
        </a:spcAft>
        <a:defRPr sz="3600">
          <a:solidFill>
            <a:srgbClr val="CE1D21"/>
          </a:solidFill>
          <a:latin typeface="Swis721 Md BT" pitchFamily="34" charset="0"/>
          <a:ea typeface="ＭＳ Ｐゴシック" charset="-128"/>
        </a:defRPr>
      </a:lvl7pPr>
      <a:lvl8pPr marL="1371600" algn="l" rtl="0" fontAlgn="base">
        <a:spcBef>
          <a:spcPct val="0"/>
        </a:spcBef>
        <a:spcAft>
          <a:spcPct val="0"/>
        </a:spcAft>
        <a:defRPr sz="3600">
          <a:solidFill>
            <a:srgbClr val="CE1D21"/>
          </a:solidFill>
          <a:latin typeface="Swis721 Md BT" pitchFamily="34" charset="0"/>
          <a:ea typeface="ＭＳ Ｐゴシック" charset="-128"/>
        </a:defRPr>
      </a:lvl8pPr>
      <a:lvl9pPr marL="1828800" algn="l" rtl="0" fontAlgn="base">
        <a:spcBef>
          <a:spcPct val="0"/>
        </a:spcBef>
        <a:spcAft>
          <a:spcPct val="0"/>
        </a:spcAft>
        <a:defRPr sz="3600">
          <a:solidFill>
            <a:srgbClr val="CE1D21"/>
          </a:solidFill>
          <a:latin typeface="Swis721 Md BT" pitchFamily="34" charset="0"/>
          <a:ea typeface="ＭＳ Ｐゴシック"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200">
          <a:solidFill>
            <a:schemeClr val="tx1"/>
          </a:solidFill>
          <a:latin typeface="+mn-lt"/>
          <a:ea typeface="+mn-ea"/>
          <a:cs typeface="ＭＳ Ｐゴシック"/>
        </a:defRPr>
      </a:lvl5pPr>
      <a:lvl6pPr marL="2514600" indent="-228600" algn="l" rtl="0" fontAlgn="base">
        <a:spcBef>
          <a:spcPct val="20000"/>
        </a:spcBef>
        <a:spcAft>
          <a:spcPct val="0"/>
        </a:spcAft>
        <a:buChar char="»"/>
        <a:defRPr sz="2200">
          <a:solidFill>
            <a:schemeClr val="tx1"/>
          </a:solidFill>
          <a:latin typeface="+mn-lt"/>
          <a:ea typeface="+mn-ea"/>
        </a:defRPr>
      </a:lvl6pPr>
      <a:lvl7pPr marL="2971800" indent="-228600" algn="l" rtl="0" fontAlgn="base">
        <a:spcBef>
          <a:spcPct val="20000"/>
        </a:spcBef>
        <a:spcAft>
          <a:spcPct val="0"/>
        </a:spcAft>
        <a:buChar char="»"/>
        <a:defRPr sz="2200">
          <a:solidFill>
            <a:schemeClr val="tx1"/>
          </a:solidFill>
          <a:latin typeface="+mn-lt"/>
          <a:ea typeface="+mn-ea"/>
        </a:defRPr>
      </a:lvl7pPr>
      <a:lvl8pPr marL="3429000" indent="-228600" algn="l" rtl="0" fontAlgn="base">
        <a:spcBef>
          <a:spcPct val="20000"/>
        </a:spcBef>
        <a:spcAft>
          <a:spcPct val="0"/>
        </a:spcAft>
        <a:buChar char="»"/>
        <a:defRPr sz="2200">
          <a:solidFill>
            <a:schemeClr val="tx1"/>
          </a:solidFill>
          <a:latin typeface="+mn-lt"/>
          <a:ea typeface="+mn-ea"/>
        </a:defRPr>
      </a:lvl8pPr>
      <a:lvl9pPr marL="3886200" indent="-228600"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stonybrook.edu/journalism/newsliteracy/index.html"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people-press.org/report/543/" TargetMode="External"/><Relationship Id="rId5" Type="http://schemas.openxmlformats.org/officeDocument/2006/relationships/hyperlink" Target="http://www.hks.harvard.edu/presspol/research/carnegie-knight/young_people_and_news_2007.pdf" TargetMode="External"/><Relationship Id="rId4" Type="http://schemas.openxmlformats.org/officeDocument/2006/relationships/hyperlink" Target="http://www.thenewsliteracyprojec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ChangeArrowheads="1"/>
          </p:cNvSpPr>
          <p:nvPr/>
        </p:nvSpPr>
        <p:spPr bwMode="auto">
          <a:xfrm>
            <a:off x="0" y="0"/>
            <a:ext cx="1127125" cy="6858000"/>
          </a:xfrm>
          <a:prstGeom prst="rect">
            <a:avLst/>
          </a:prstGeom>
          <a:solidFill>
            <a:schemeClr val="bg1"/>
          </a:solidFill>
          <a:ln w="9525">
            <a:noFill/>
            <a:miter lim="800000"/>
            <a:headEnd/>
            <a:tailEnd/>
          </a:ln>
        </p:spPr>
        <p:txBody>
          <a:bodyPr wrap="none" anchor="ctr"/>
          <a:lstStyle/>
          <a:p>
            <a:pPr eaLnBrk="0" hangingPunct="0"/>
            <a:endParaRPr lang="en-US">
              <a:cs typeface="ＭＳ Ｐゴシック"/>
            </a:endParaRPr>
          </a:p>
        </p:txBody>
      </p:sp>
      <p:pic>
        <p:nvPicPr>
          <p:cNvPr id="18434" name="Picture 8" descr="M_page"/>
          <p:cNvPicPr>
            <a:picLocks noChangeAspect="1" noChangeArrowheads="1"/>
          </p:cNvPicPr>
          <p:nvPr/>
        </p:nvPicPr>
        <p:blipFill>
          <a:blip r:embed="rId3" cstate="print"/>
          <a:srcRect/>
          <a:stretch>
            <a:fillRect/>
          </a:stretch>
        </p:blipFill>
        <p:spPr bwMode="auto">
          <a:xfrm>
            <a:off x="2676525" y="1090613"/>
            <a:ext cx="6467475" cy="5767387"/>
          </a:xfrm>
          <a:prstGeom prst="rect">
            <a:avLst/>
          </a:prstGeom>
          <a:noFill/>
          <a:ln w="9525">
            <a:noFill/>
            <a:miter lim="800000"/>
            <a:headEnd/>
            <a:tailEnd/>
          </a:ln>
        </p:spPr>
      </p:pic>
      <p:sp>
        <p:nvSpPr>
          <p:cNvPr id="18435" name="Rectangle 6"/>
          <p:cNvSpPr>
            <a:spLocks noChangeArrowheads="1"/>
          </p:cNvSpPr>
          <p:nvPr/>
        </p:nvSpPr>
        <p:spPr bwMode="auto">
          <a:xfrm>
            <a:off x="225425" y="0"/>
            <a:ext cx="8518525" cy="1274763"/>
          </a:xfrm>
          <a:prstGeom prst="rect">
            <a:avLst/>
          </a:prstGeom>
          <a:noFill/>
          <a:ln w="9525">
            <a:noFill/>
            <a:miter lim="800000"/>
            <a:headEnd/>
            <a:tailEnd/>
          </a:ln>
        </p:spPr>
        <p:txBody>
          <a:bodyPr anchor="ctr"/>
          <a:lstStyle/>
          <a:p>
            <a:r>
              <a:rPr lang="en-US" sz="3600">
                <a:latin typeface="Swis721 Md BT"/>
                <a:cs typeface="ＭＳ Ｐゴシック"/>
              </a:rPr>
              <a:t>McCormick</a:t>
            </a:r>
            <a:r>
              <a:rPr lang="en-US" sz="3200">
                <a:latin typeface="Swis721 Md BT"/>
                <a:cs typeface="ＭＳ Ｐゴシック"/>
              </a:rPr>
              <a:t> </a:t>
            </a:r>
            <a:r>
              <a:rPr lang="en-US" sz="3600">
                <a:latin typeface="Swis721 Md BT"/>
                <a:cs typeface="ＭＳ Ｐゴシック"/>
              </a:rPr>
              <a:t>Foundation Civics Program</a:t>
            </a:r>
            <a:br>
              <a:rPr lang="en-US" sz="3600">
                <a:latin typeface="Swis721 Md BT"/>
                <a:cs typeface="ＭＳ Ｐゴシック"/>
              </a:rPr>
            </a:br>
            <a:r>
              <a:rPr lang="en-US" sz="3200">
                <a:solidFill>
                  <a:srgbClr val="CC0000"/>
                </a:solidFill>
                <a:latin typeface="Swis721 Md BT"/>
                <a:cs typeface="ＭＳ Ｐゴシック"/>
              </a:rPr>
              <a:t>News Literacy Overview</a:t>
            </a:r>
          </a:p>
        </p:txBody>
      </p:sp>
      <p:sp>
        <p:nvSpPr>
          <p:cNvPr id="18436" name="Rectangle 7"/>
          <p:cNvSpPr>
            <a:spLocks noChangeArrowheads="1"/>
          </p:cNvSpPr>
          <p:nvPr/>
        </p:nvSpPr>
        <p:spPr bwMode="auto">
          <a:xfrm>
            <a:off x="193675" y="0"/>
            <a:ext cx="8318500" cy="3905250"/>
          </a:xfrm>
          <a:prstGeom prst="rect">
            <a:avLst/>
          </a:prstGeom>
          <a:noFill/>
          <a:ln w="9525">
            <a:noFill/>
            <a:miter lim="800000"/>
            <a:headEnd/>
            <a:tailEnd/>
          </a:ln>
        </p:spPr>
        <p:txBody>
          <a:bodyPr anchor="ctr"/>
          <a:lstStyle/>
          <a:p>
            <a:r>
              <a:rPr lang="en-US" sz="3200" dirty="0">
                <a:solidFill>
                  <a:srgbClr val="0000FF"/>
                </a:solidFill>
                <a:latin typeface="Swis721 Md BT"/>
                <a:cs typeface="ＭＳ Ｐゴシック"/>
              </a:rPr>
              <a:t/>
            </a:r>
            <a:br>
              <a:rPr lang="en-US" sz="3200" dirty="0">
                <a:solidFill>
                  <a:srgbClr val="0000FF"/>
                </a:solidFill>
                <a:latin typeface="Swis721 Md BT"/>
                <a:cs typeface="ＭＳ Ｐゴシック"/>
              </a:rPr>
            </a:br>
            <a:r>
              <a:rPr lang="en-US" sz="1600" dirty="0">
                <a:solidFill>
                  <a:srgbClr val="4D4D4D"/>
                </a:solidFill>
                <a:latin typeface="Swis721 Md BT"/>
                <a:cs typeface="ＭＳ Ｐゴシック"/>
              </a:rPr>
              <a:t>Shawn Healy</a:t>
            </a:r>
            <a:br>
              <a:rPr lang="en-US" sz="1600" dirty="0">
                <a:solidFill>
                  <a:srgbClr val="4D4D4D"/>
                </a:solidFill>
                <a:latin typeface="Swis721 Md BT"/>
                <a:cs typeface="ＭＳ Ｐゴシック"/>
              </a:rPr>
            </a:br>
            <a:r>
              <a:rPr lang="en-US" sz="1600" dirty="0">
                <a:solidFill>
                  <a:srgbClr val="4D4D4D"/>
                </a:solidFill>
                <a:latin typeface="Swis721 Md BT"/>
                <a:cs typeface="ＭＳ Ｐゴシック"/>
              </a:rPr>
              <a:t>Resident Scholar</a:t>
            </a:r>
            <a:br>
              <a:rPr lang="en-US" sz="1600" dirty="0">
                <a:solidFill>
                  <a:srgbClr val="4D4D4D"/>
                </a:solidFill>
                <a:latin typeface="Swis721 Md BT"/>
                <a:cs typeface="ＭＳ Ｐゴシック"/>
              </a:rPr>
            </a:br>
            <a:r>
              <a:rPr lang="en-US" sz="1600" dirty="0">
                <a:solidFill>
                  <a:srgbClr val="4D4D4D"/>
                </a:solidFill>
                <a:latin typeface="Swis721 Md BT"/>
                <a:cs typeface="ＭＳ Ｐゴシック"/>
              </a:rPr>
              <a:t>and Director of Professional Development</a:t>
            </a:r>
          </a:p>
          <a:p>
            <a:endParaRPr lang="en-US" sz="1600" dirty="0">
              <a:solidFill>
                <a:srgbClr val="4D4D4D"/>
              </a:solidFill>
              <a:latin typeface="Swis721 Md BT"/>
              <a:cs typeface="ＭＳ Ｐゴシック"/>
            </a:endParaRPr>
          </a:p>
          <a:p>
            <a:r>
              <a:rPr lang="en-US" sz="1600" dirty="0">
                <a:solidFill>
                  <a:srgbClr val="4D4D4D"/>
                </a:solidFill>
                <a:latin typeface="Swis721 Md BT"/>
                <a:cs typeface="ＭＳ Ｐゴシック"/>
              </a:rPr>
              <a:t>Mary Ellen Daneels</a:t>
            </a:r>
          </a:p>
          <a:p>
            <a:r>
              <a:rPr lang="en-US" sz="1600" dirty="0">
                <a:solidFill>
                  <a:srgbClr val="4D4D4D"/>
                </a:solidFill>
                <a:latin typeface="Swis721 Md BT"/>
                <a:cs typeface="ＭＳ Ｐゴシック"/>
              </a:rPr>
              <a:t>Social Studies Teacher</a:t>
            </a:r>
          </a:p>
          <a:p>
            <a:r>
              <a:rPr lang="en-US" sz="1600" dirty="0">
                <a:solidFill>
                  <a:srgbClr val="4D4D4D"/>
                </a:solidFill>
                <a:latin typeface="Swis721 Md BT"/>
                <a:cs typeface="ＭＳ Ｐゴシック"/>
              </a:rPr>
              <a:t>West Chicago Community H.S.</a:t>
            </a:r>
            <a:br>
              <a:rPr lang="en-US" sz="1600" dirty="0">
                <a:solidFill>
                  <a:srgbClr val="4D4D4D"/>
                </a:solidFill>
                <a:latin typeface="Swis721 Md BT"/>
                <a:cs typeface="ＭＳ Ｐゴシック"/>
              </a:rPr>
            </a:br>
            <a:endParaRPr lang="en-US" sz="1600" dirty="0">
              <a:solidFill>
                <a:srgbClr val="4D4D4D"/>
              </a:solidFill>
              <a:latin typeface="Swis721 Md BT"/>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990600" y="0"/>
            <a:ext cx="7848600" cy="1676400"/>
          </a:xfrm>
        </p:spPr>
        <p:txBody>
          <a:bodyPr/>
          <a:lstStyle/>
          <a:p>
            <a:r>
              <a:rPr lang="en-US" sz="3200" smtClean="0">
                <a:solidFill>
                  <a:srgbClr val="C00000"/>
                </a:solidFill>
                <a:cs typeface="Arial" charset="0"/>
              </a:rPr>
              <a:t>Why is news literacy important?</a:t>
            </a:r>
            <a:endParaRPr lang="en-US" sz="3200" i="1" smtClean="0">
              <a:solidFill>
                <a:srgbClr val="C00000"/>
              </a:solidFill>
            </a:endParaRPr>
          </a:p>
        </p:txBody>
      </p:sp>
      <p:sp>
        <p:nvSpPr>
          <p:cNvPr id="3075" name="Rectangle 3"/>
          <p:cNvSpPr>
            <a:spLocks noGrp="1" noChangeArrowheads="1"/>
          </p:cNvSpPr>
          <p:nvPr>
            <p:ph type="body" sz="half" idx="4294967295"/>
          </p:nvPr>
        </p:nvSpPr>
        <p:spPr>
          <a:xfrm>
            <a:off x="960438" y="957263"/>
            <a:ext cx="8326437" cy="5129212"/>
          </a:xfrm>
        </p:spPr>
        <p:txBody>
          <a:bodyPr/>
          <a:lstStyle/>
          <a:p>
            <a:pPr eaLnBrk="1" hangingPunct="1">
              <a:defRPr/>
            </a:pPr>
            <a:endParaRPr lang="en-US" sz="2000" dirty="0" smtClean="0"/>
          </a:p>
          <a:p>
            <a:pPr>
              <a:buFontTx/>
              <a:buNone/>
              <a:defRPr/>
            </a:pPr>
            <a:r>
              <a:rPr lang="en-US" sz="1800" dirty="0" smtClean="0">
                <a:latin typeface="Arial" pitchFamily="34" charset="0"/>
                <a:cs typeface="Arial" pitchFamily="34" charset="0"/>
              </a:rPr>
              <a:t>News literacy prepares students to become well informed so they can</a:t>
            </a:r>
          </a:p>
          <a:p>
            <a:pPr>
              <a:buFontTx/>
              <a:buNone/>
              <a:defRPr/>
            </a:pPr>
            <a:r>
              <a:rPr lang="en-US" sz="1800" dirty="0" smtClean="0">
                <a:latin typeface="Arial" pitchFamily="34" charset="0"/>
                <a:cs typeface="Arial" pitchFamily="34" charset="0"/>
              </a:rPr>
              <a:t> become active and involved citizens. Effective news literacy programs</a:t>
            </a:r>
          </a:p>
          <a:p>
            <a:pPr>
              <a:buFontTx/>
              <a:buNone/>
              <a:defRPr/>
            </a:pPr>
            <a:r>
              <a:rPr lang="en-US" sz="1800" dirty="0" smtClean="0">
                <a:latin typeface="Arial" pitchFamily="34" charset="0"/>
                <a:cs typeface="Arial" pitchFamily="34" charset="0"/>
              </a:rPr>
              <a:t> help students develop skills in a variety of areas such as:</a:t>
            </a:r>
          </a:p>
          <a:p>
            <a:pPr>
              <a:buFontTx/>
              <a:buNone/>
              <a:defRPr/>
            </a:pPr>
            <a:endParaRPr lang="en-US" sz="1800" dirty="0" smtClean="0">
              <a:latin typeface="Arial" pitchFamily="34" charset="0"/>
              <a:cs typeface="Arial" pitchFamily="34" charset="0"/>
            </a:endParaRPr>
          </a:p>
          <a:p>
            <a:pPr>
              <a:buFontTx/>
              <a:buNone/>
              <a:defRPr/>
            </a:pPr>
            <a:r>
              <a:rPr lang="en-US" sz="1800" dirty="0" smtClean="0">
                <a:latin typeface="Arial" pitchFamily="34" charset="0"/>
                <a:cs typeface="Arial" pitchFamily="34" charset="0"/>
              </a:rPr>
              <a:t>		-Public speaking and listening</a:t>
            </a:r>
          </a:p>
          <a:p>
            <a:pPr>
              <a:buFontTx/>
              <a:buNone/>
              <a:defRPr/>
            </a:pPr>
            <a:r>
              <a:rPr lang="en-US" sz="1800" dirty="0" smtClean="0">
                <a:latin typeface="Arial" pitchFamily="34" charset="0"/>
                <a:cs typeface="Arial" pitchFamily="34" charset="0"/>
              </a:rPr>
              <a:t>		-Persuasive writing</a:t>
            </a:r>
          </a:p>
          <a:p>
            <a:pPr>
              <a:buFontTx/>
              <a:buNone/>
              <a:defRPr/>
            </a:pPr>
            <a:r>
              <a:rPr lang="en-US" sz="1800" dirty="0" smtClean="0">
                <a:latin typeface="Arial" pitchFamily="34" charset="0"/>
                <a:cs typeface="Arial" pitchFamily="34" charset="0"/>
              </a:rPr>
              <a:t>		-Critical thinking and reasoning through evaluating different </a:t>
            </a:r>
          </a:p>
          <a:p>
            <a:pPr>
              <a:buFontTx/>
              <a:buNone/>
              <a:defRPr/>
            </a:pPr>
            <a:r>
              <a:rPr lang="en-US" sz="1800" dirty="0" smtClean="0">
                <a:latin typeface="Arial" pitchFamily="34" charset="0"/>
                <a:cs typeface="Arial" pitchFamily="34" charset="0"/>
              </a:rPr>
              <a:t>		sources of information</a:t>
            </a:r>
          </a:p>
          <a:p>
            <a:pPr>
              <a:buFontTx/>
              <a:buNone/>
              <a:defRPr/>
            </a:pPr>
            <a:r>
              <a:rPr lang="en-US" sz="1800" dirty="0" smtClean="0">
                <a:latin typeface="Arial" pitchFamily="34" charset="0"/>
                <a:cs typeface="Arial" pitchFamily="34" charset="0"/>
              </a:rPr>
              <a:t>		-Learning current events, defining civic problems of importance 	and thinking critically about solutions</a:t>
            </a:r>
          </a:p>
          <a:p>
            <a:pPr>
              <a:buFontTx/>
              <a:buNone/>
              <a:defRPr/>
            </a:pPr>
            <a:endParaRPr lang="en-US" sz="1800" dirty="0" smtClean="0">
              <a:latin typeface="Arial" pitchFamily="34" charset="0"/>
              <a:cs typeface="Arial" pitchFamily="34" charset="0"/>
            </a:endParaRPr>
          </a:p>
          <a:p>
            <a:pPr>
              <a:buFontTx/>
              <a:buNone/>
              <a:defRPr/>
            </a:pPr>
            <a:r>
              <a:rPr lang="en-US" sz="1800" dirty="0" smtClean="0">
                <a:latin typeface="Arial" pitchFamily="34" charset="0"/>
                <a:cs typeface="Arial" pitchFamily="34" charset="0"/>
              </a:rPr>
              <a:t>A 2008 study by the Newspaper Association of America found that students</a:t>
            </a:r>
          </a:p>
          <a:p>
            <a:pPr>
              <a:buFontTx/>
              <a:buNone/>
              <a:defRPr/>
            </a:pPr>
            <a:r>
              <a:rPr lang="en-US" sz="1800" dirty="0" smtClean="0">
                <a:latin typeface="Arial" pitchFamily="34" charset="0"/>
                <a:cs typeface="Arial" pitchFamily="34" charset="0"/>
              </a:rPr>
              <a:t>who directly participate in high school journalism and yearbook classes</a:t>
            </a:r>
          </a:p>
          <a:p>
            <a:pPr>
              <a:buFontTx/>
              <a:buNone/>
              <a:defRPr/>
            </a:pPr>
            <a:r>
              <a:rPr lang="en-US" sz="1800" dirty="0" smtClean="0">
                <a:latin typeface="Arial" pitchFamily="34" charset="0"/>
                <a:cs typeface="Arial" pitchFamily="34" charset="0"/>
              </a:rPr>
              <a:t>have higher overall grade point averages and ACT test scores compared</a:t>
            </a:r>
          </a:p>
          <a:p>
            <a:pPr>
              <a:buFontTx/>
              <a:buNone/>
              <a:defRPr/>
            </a:pPr>
            <a:r>
              <a:rPr lang="en-US" sz="1800" dirty="0" smtClean="0">
                <a:latin typeface="Arial" pitchFamily="34" charset="0"/>
                <a:cs typeface="Arial" pitchFamily="34" charset="0"/>
              </a:rPr>
              <a:t>to their peers.</a:t>
            </a:r>
          </a:p>
          <a:p>
            <a:pPr>
              <a:buFontTx/>
              <a:buNone/>
              <a:defRPr/>
            </a:pPr>
            <a:r>
              <a:rPr lang="en-US" dirty="0" smtClean="0">
                <a:cs typeface="+mn-cs"/>
              </a:rPr>
              <a:t> </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990600" y="0"/>
            <a:ext cx="7848600" cy="1676400"/>
          </a:xfrm>
        </p:spPr>
        <p:txBody>
          <a:bodyPr/>
          <a:lstStyle/>
          <a:p>
            <a:pPr eaLnBrk="1" hangingPunct="1"/>
            <a:r>
              <a:rPr lang="en-US" smtClean="0">
                <a:solidFill>
                  <a:srgbClr val="CC0000"/>
                </a:solidFill>
              </a:rPr>
              <a:t>Intro. to News Literacy exercise</a:t>
            </a:r>
            <a:endParaRPr lang="en-US" sz="3200" i="1" smtClean="0">
              <a:solidFill>
                <a:srgbClr val="CC0000"/>
              </a:solidFill>
            </a:endParaRPr>
          </a:p>
        </p:txBody>
      </p:sp>
      <p:sp>
        <p:nvSpPr>
          <p:cNvPr id="38914" name="Rectangle 3"/>
          <p:cNvSpPr>
            <a:spLocks noGrp="1" noChangeArrowheads="1"/>
          </p:cNvSpPr>
          <p:nvPr>
            <p:ph type="body" sz="half" idx="4294967295"/>
          </p:nvPr>
        </p:nvSpPr>
        <p:spPr>
          <a:xfrm>
            <a:off x="525463" y="1012825"/>
            <a:ext cx="8353425" cy="5129213"/>
          </a:xfrm>
        </p:spPr>
        <p:txBody>
          <a:bodyPr/>
          <a:lstStyle/>
          <a:p>
            <a:pPr eaLnBrk="1" hangingPunct="1"/>
            <a:endParaRPr lang="en-US" sz="2000" smtClean="0"/>
          </a:p>
          <a:p>
            <a:pPr lvl="1" eaLnBrk="1" hangingPunct="1">
              <a:buFontTx/>
              <a:buNone/>
            </a:pPr>
            <a:r>
              <a:rPr lang="en-US" sz="2000" smtClean="0"/>
              <a:t>We’ve developed a short lesson plan that introduces the concepts </a:t>
            </a:r>
          </a:p>
          <a:p>
            <a:pPr lvl="1" eaLnBrk="1" hangingPunct="1">
              <a:buFontTx/>
              <a:buNone/>
            </a:pPr>
            <a:r>
              <a:rPr lang="en-US" sz="2000" smtClean="0"/>
              <a:t>of news literacy, ideas to broaden the use of news in the </a:t>
            </a:r>
          </a:p>
          <a:p>
            <a:pPr lvl="1" eaLnBrk="1" hangingPunct="1">
              <a:buFontTx/>
              <a:buNone/>
            </a:pPr>
            <a:r>
              <a:rPr lang="en-US" sz="2000" smtClean="0"/>
              <a:t>classroom, and additional resources.</a:t>
            </a:r>
          </a:p>
          <a:p>
            <a:pPr lvl="1" eaLnBrk="1" hangingPunct="1">
              <a:buFontTx/>
              <a:buNone/>
            </a:pPr>
            <a:endParaRPr lang="en-US" sz="2000" smtClean="0"/>
          </a:p>
          <a:p>
            <a:pPr>
              <a:buFontTx/>
              <a:buNone/>
            </a:pPr>
            <a:r>
              <a:rPr lang="en-US" sz="2000" smtClean="0">
                <a:cs typeface="Arial" charset="0"/>
              </a:rPr>
              <a:t>	In it students will learn to identify</a:t>
            </a:r>
          </a:p>
          <a:p>
            <a:pPr>
              <a:buFontTx/>
              <a:buNone/>
            </a:pPr>
            <a:r>
              <a:rPr lang="en-US" sz="2000" smtClean="0">
                <a:cs typeface="Arial" charset="0"/>
              </a:rPr>
              <a:t> 	the basic components of a story and analyze its content. This</a:t>
            </a:r>
          </a:p>
          <a:p>
            <a:pPr>
              <a:buFontTx/>
              <a:buNone/>
            </a:pPr>
            <a:r>
              <a:rPr lang="en-US" sz="2000" smtClean="0">
                <a:cs typeface="Arial" charset="0"/>
              </a:rPr>
              <a:t> 	exercise asks students to:</a:t>
            </a:r>
          </a:p>
          <a:p>
            <a:pPr>
              <a:buFontTx/>
              <a:buNone/>
            </a:pPr>
            <a:r>
              <a:rPr lang="en-US" sz="2000" smtClean="0">
                <a:cs typeface="Arial" charset="0"/>
              </a:rPr>
              <a:t>	</a:t>
            </a:r>
          </a:p>
          <a:p>
            <a:pPr>
              <a:buFontTx/>
              <a:buNone/>
            </a:pPr>
            <a:r>
              <a:rPr lang="en-US" sz="2000" smtClean="0">
                <a:cs typeface="Arial" charset="0"/>
              </a:rPr>
              <a:t>			-Summarize the content of the article</a:t>
            </a:r>
          </a:p>
          <a:p>
            <a:pPr>
              <a:buFontTx/>
              <a:buNone/>
            </a:pPr>
            <a:r>
              <a:rPr lang="en-US" sz="2000" smtClean="0">
                <a:cs typeface="Arial" charset="0"/>
              </a:rPr>
              <a:t>			-Relate it to course content</a:t>
            </a:r>
          </a:p>
          <a:p>
            <a:pPr>
              <a:buFontTx/>
              <a:buNone/>
            </a:pPr>
            <a:r>
              <a:rPr lang="en-US" sz="2000" smtClean="0">
                <a:cs typeface="Arial" charset="0"/>
              </a:rPr>
              <a:t>			-List </a:t>
            </a:r>
            <a:r>
              <a:rPr lang="en-US" sz="2000" smtClean="0">
                <a:solidFill>
                  <a:srgbClr val="FF0000"/>
                </a:solidFill>
                <a:cs typeface="Arial" charset="0"/>
              </a:rPr>
              <a:t>three facts </a:t>
            </a:r>
            <a:r>
              <a:rPr lang="en-US" sz="2000" smtClean="0">
                <a:cs typeface="Arial" charset="0"/>
              </a:rPr>
              <a:t>presented by the article</a:t>
            </a:r>
          </a:p>
          <a:p>
            <a:pPr>
              <a:buFontTx/>
              <a:buNone/>
            </a:pPr>
            <a:r>
              <a:rPr lang="en-US" sz="2000" smtClean="0">
                <a:cs typeface="Arial" charset="0"/>
              </a:rPr>
              <a:t>			-</a:t>
            </a:r>
            <a:r>
              <a:rPr lang="en-US" sz="2000" smtClean="0">
                <a:solidFill>
                  <a:srgbClr val="0066FF"/>
                </a:solidFill>
                <a:cs typeface="Arial" charset="0"/>
              </a:rPr>
              <a:t>Identify</a:t>
            </a:r>
            <a:r>
              <a:rPr lang="en-US" sz="2000" smtClean="0">
                <a:cs typeface="Arial" charset="0"/>
              </a:rPr>
              <a:t> and evaluate the </a:t>
            </a:r>
            <a:r>
              <a:rPr lang="en-US" sz="2000" smtClean="0">
                <a:solidFill>
                  <a:srgbClr val="0066FF"/>
                </a:solidFill>
                <a:cs typeface="Arial" charset="0"/>
              </a:rPr>
              <a:t>sources</a:t>
            </a:r>
            <a:r>
              <a:rPr lang="en-US" sz="2000" smtClean="0">
                <a:cs typeface="Arial" charset="0"/>
              </a:rPr>
              <a:t> in the article</a:t>
            </a:r>
          </a:p>
          <a:p>
            <a:pPr>
              <a:buFontTx/>
              <a:buNone/>
            </a:pPr>
            <a:r>
              <a:rPr lang="en-US" sz="2000" smtClean="0">
                <a:cs typeface="Arial" charset="0"/>
              </a:rPr>
              <a:t>			-Identify information that is needed or unclear</a:t>
            </a:r>
          </a:p>
          <a:p>
            <a:pPr lvl="1" eaLnBrk="1" hangingPunct="1">
              <a:buFontTx/>
              <a:buNone/>
            </a:pP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990600" y="0"/>
            <a:ext cx="7848600" cy="1676400"/>
          </a:xfrm>
        </p:spPr>
        <p:txBody>
          <a:bodyPr/>
          <a:lstStyle/>
          <a:p>
            <a:r>
              <a:rPr lang="en-US" sz="3200" smtClean="0">
                <a:solidFill>
                  <a:srgbClr val="CC0000"/>
                </a:solidFill>
              </a:rPr>
              <a:t>Intro. to News Literacy exercise</a:t>
            </a:r>
            <a:endParaRPr lang="en-US" sz="3200" i="1" smtClean="0">
              <a:solidFill>
                <a:srgbClr val="CC0000"/>
              </a:solidFill>
            </a:endParaRPr>
          </a:p>
        </p:txBody>
      </p:sp>
      <p:sp>
        <p:nvSpPr>
          <p:cNvPr id="40962" name="Rectangle 3"/>
          <p:cNvSpPr>
            <a:spLocks noGrp="1" noChangeArrowheads="1"/>
          </p:cNvSpPr>
          <p:nvPr>
            <p:ph type="body" sz="half" idx="4294967295"/>
          </p:nvPr>
        </p:nvSpPr>
        <p:spPr>
          <a:xfrm>
            <a:off x="954088" y="1206500"/>
            <a:ext cx="7851775" cy="4972050"/>
          </a:xfrm>
        </p:spPr>
        <p:txBody>
          <a:bodyPr/>
          <a:lstStyle/>
          <a:p>
            <a:pPr eaLnBrk="1" hangingPunct="1">
              <a:buFontTx/>
              <a:buNone/>
            </a:pPr>
            <a:endParaRPr lang="en-US" sz="2000" smtClean="0"/>
          </a:p>
          <a:p>
            <a:pPr eaLnBrk="1" hangingPunct="1">
              <a:buFontTx/>
              <a:buNone/>
            </a:pPr>
            <a:r>
              <a:rPr lang="en-US" sz="2000" smtClean="0"/>
              <a:t>Break into pairs and complete the worksheet. Refer to the Student</a:t>
            </a:r>
          </a:p>
          <a:p>
            <a:pPr eaLnBrk="1" hangingPunct="1">
              <a:buFontTx/>
              <a:buNone/>
            </a:pPr>
            <a:r>
              <a:rPr lang="en-US" sz="2000" smtClean="0"/>
              <a:t>Worksheet Supplement in the lesson plan if you need help with </a:t>
            </a:r>
          </a:p>
          <a:p>
            <a:pPr eaLnBrk="1" hangingPunct="1">
              <a:buFontTx/>
              <a:buNone/>
            </a:pPr>
            <a:r>
              <a:rPr lang="en-US" sz="2000" smtClean="0"/>
              <a:t>definitions.</a:t>
            </a:r>
          </a:p>
          <a:p>
            <a:pPr eaLnBrk="1" hangingPunct="1">
              <a:buFontTx/>
              <a:buNone/>
            </a:pPr>
            <a:endParaRPr lang="en-US" sz="2000" smtClean="0"/>
          </a:p>
          <a:p>
            <a:pPr eaLnBrk="1" hangingPunct="1">
              <a:buFontTx/>
              <a:buNone/>
            </a:pPr>
            <a:r>
              <a:rPr lang="en-US" sz="2000" smtClean="0"/>
              <a:t>When you and your partner are done with the worksheet look at the</a:t>
            </a:r>
          </a:p>
          <a:p>
            <a:pPr eaLnBrk="1" hangingPunct="1">
              <a:buFontTx/>
              <a:buNone/>
            </a:pPr>
            <a:r>
              <a:rPr lang="en-US" sz="2000" smtClean="0"/>
              <a:t>Extensions sheet and brainstorm the following questions:</a:t>
            </a:r>
          </a:p>
          <a:p>
            <a:pPr eaLnBrk="1" hangingPunct="1">
              <a:buFontTx/>
              <a:buNone/>
            </a:pPr>
            <a:endParaRPr lang="en-US" sz="2000" smtClean="0"/>
          </a:p>
          <a:p>
            <a:pPr eaLnBrk="1" hangingPunct="1">
              <a:buFontTx/>
              <a:buNone/>
            </a:pPr>
            <a:r>
              <a:rPr lang="en-US" sz="2000" b="1" i="1" smtClean="0"/>
              <a:t>What extensions can I use in the classroom with this article or </a:t>
            </a:r>
          </a:p>
          <a:p>
            <a:pPr eaLnBrk="1" hangingPunct="1">
              <a:buFontTx/>
              <a:buNone/>
            </a:pPr>
            <a:r>
              <a:rPr lang="en-US" sz="2000" b="1" i="1" smtClean="0"/>
              <a:t>particular topic? Explain how you would use it.</a:t>
            </a:r>
          </a:p>
          <a:p>
            <a:pPr eaLnBrk="1" hangingPunct="1">
              <a:buFontTx/>
              <a:buNone/>
            </a:pPr>
            <a:endParaRPr lang="en-US" sz="2000" b="1" i="1" smtClean="0"/>
          </a:p>
          <a:p>
            <a:pPr eaLnBrk="1" hangingPunct="1">
              <a:buFontTx/>
              <a:buNone/>
            </a:pPr>
            <a:r>
              <a:rPr lang="en-US" sz="2000" b="1" i="1" smtClean="0"/>
              <a:t>What other extensions are not listed that you think would work</a:t>
            </a:r>
          </a:p>
          <a:p>
            <a:pPr eaLnBrk="1" hangingPunct="1">
              <a:buFontTx/>
              <a:buNone/>
            </a:pPr>
            <a:r>
              <a:rPr lang="en-US" sz="2000" b="1" i="1" smtClean="0"/>
              <a:t>well with this article or topic?</a:t>
            </a:r>
          </a:p>
          <a:p>
            <a:pPr eaLnBrk="1" hangingPunct="1">
              <a:buFontTx/>
              <a:buNone/>
            </a:pPr>
            <a:endParaRPr lang="en-US" sz="2000" smtClean="0"/>
          </a:p>
          <a:p>
            <a:pPr eaLnBrk="1" hangingPunct="1">
              <a:buFontTx/>
              <a:buNone/>
            </a:pPr>
            <a:endParaRPr lang="en-US" sz="2000" smtClean="0"/>
          </a:p>
          <a:p>
            <a:pPr eaLnBrk="1" hangingPunct="1">
              <a:buFontTx/>
              <a:buNone/>
            </a:pPr>
            <a:endParaRPr 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2212975" y="2171700"/>
            <a:ext cx="5106988" cy="1152525"/>
          </a:xfrm>
        </p:spPr>
        <p:txBody>
          <a:bodyPr/>
          <a:lstStyle/>
          <a:p>
            <a:pPr eaLnBrk="1" hangingPunct="1"/>
            <a:r>
              <a:rPr lang="en-US" smtClean="0">
                <a:solidFill>
                  <a:srgbClr val="CC0000"/>
                </a:solidFill>
              </a:rPr>
              <a:t>What did you find?</a:t>
            </a:r>
          </a:p>
        </p:txBody>
      </p:sp>
      <p:sp>
        <p:nvSpPr>
          <p:cNvPr id="43010" name="Rectangle 3"/>
          <p:cNvSpPr>
            <a:spLocks noGrp="1" noChangeArrowheads="1"/>
          </p:cNvSpPr>
          <p:nvPr>
            <p:ph type="body" sz="half" idx="4294967295"/>
          </p:nvPr>
        </p:nvSpPr>
        <p:spPr>
          <a:xfrm>
            <a:off x="112713" y="4067175"/>
            <a:ext cx="6527800" cy="5129213"/>
          </a:xfrm>
        </p:spPr>
        <p:txBody>
          <a:bodyPr/>
          <a:lstStyle/>
          <a:p>
            <a:pPr eaLnBrk="1" hangingPunct="1"/>
            <a:endParaRPr lang="en-US" sz="2000" smtClean="0"/>
          </a:p>
          <a:p>
            <a:pPr lvl="1" eaLnBrk="1" hangingPunct="1">
              <a:buFontTx/>
              <a:buNone/>
            </a:pPr>
            <a:endParaRPr 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990600" y="0"/>
            <a:ext cx="7848600" cy="1676400"/>
          </a:xfrm>
        </p:spPr>
        <p:txBody>
          <a:bodyPr/>
          <a:lstStyle/>
          <a:p>
            <a:pPr eaLnBrk="1" hangingPunct="1"/>
            <a:r>
              <a:rPr lang="en-US" smtClean="0">
                <a:solidFill>
                  <a:srgbClr val="CC0000"/>
                </a:solidFill>
              </a:rPr>
              <a:t>Additional resources</a:t>
            </a:r>
            <a:endParaRPr lang="en-US" sz="3200" i="1" smtClean="0">
              <a:solidFill>
                <a:srgbClr val="CC0000"/>
              </a:solidFill>
            </a:endParaRPr>
          </a:p>
        </p:txBody>
      </p:sp>
      <p:sp>
        <p:nvSpPr>
          <p:cNvPr id="45058" name="Rectangle 3"/>
          <p:cNvSpPr>
            <a:spLocks noGrp="1" noChangeArrowheads="1"/>
          </p:cNvSpPr>
          <p:nvPr>
            <p:ph type="body" sz="half" idx="4294967295"/>
          </p:nvPr>
        </p:nvSpPr>
        <p:spPr>
          <a:xfrm>
            <a:off x="496888" y="1427163"/>
            <a:ext cx="8034337" cy="5227637"/>
          </a:xfrm>
        </p:spPr>
        <p:txBody>
          <a:bodyPr/>
          <a:lstStyle/>
          <a:p>
            <a:pPr lvl="1" eaLnBrk="1" hangingPunct="1">
              <a:buFontTx/>
              <a:buNone/>
            </a:pPr>
            <a:r>
              <a:rPr lang="en-US" sz="2800" smtClean="0"/>
              <a:t>The last page of the lesson plan includes</a:t>
            </a:r>
          </a:p>
          <a:p>
            <a:pPr lvl="1" eaLnBrk="1" hangingPunct="1">
              <a:buFontTx/>
              <a:buNone/>
            </a:pPr>
            <a:r>
              <a:rPr lang="en-US" sz="2800" smtClean="0"/>
              <a:t>additional resources for teaching news in the </a:t>
            </a:r>
          </a:p>
          <a:p>
            <a:pPr lvl="1" eaLnBrk="1" hangingPunct="1">
              <a:buFontTx/>
              <a:buNone/>
            </a:pPr>
            <a:r>
              <a:rPr lang="en-US" sz="2800" smtClean="0"/>
              <a:t>classroom and news literacy.</a:t>
            </a:r>
          </a:p>
          <a:p>
            <a:pPr lvl="1" eaLnBrk="1" hangingPunct="1">
              <a:buFontTx/>
              <a:buNone/>
            </a:pPr>
            <a:endParaRPr lang="en-US" sz="2800" smtClean="0"/>
          </a:p>
          <a:p>
            <a:pPr lvl="1" eaLnBrk="1" hangingPunct="1">
              <a:buFontTx/>
              <a:buNone/>
            </a:pPr>
            <a:r>
              <a:rPr lang="en-US" sz="2800" smtClean="0"/>
              <a:t>Here are a few highlights.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990600" y="0"/>
            <a:ext cx="7848600" cy="1676400"/>
          </a:xfrm>
        </p:spPr>
        <p:txBody>
          <a:bodyPr/>
          <a:lstStyle/>
          <a:p>
            <a:pPr eaLnBrk="1" hangingPunct="1"/>
            <a:endParaRPr lang="en-US" sz="2800" i="1" smtClean="0">
              <a:solidFill>
                <a:srgbClr val="CC0000"/>
              </a:solidFill>
            </a:endParaRPr>
          </a:p>
        </p:txBody>
      </p:sp>
      <p:sp>
        <p:nvSpPr>
          <p:cNvPr id="47106"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pic>
        <p:nvPicPr>
          <p:cNvPr id="47107" name="Picture 2" descr="C:\Documents and Settings\jloo.MCCORMICK\My Documents\My Pictures\Presentation screengrab\NYTimmigration1.JPG"/>
          <p:cNvPicPr>
            <a:picLocks noChangeAspect="1" noChangeArrowheads="1"/>
          </p:cNvPicPr>
          <p:nvPr/>
        </p:nvPicPr>
        <p:blipFill>
          <a:blip r:embed="rId3" cstate="print"/>
          <a:srcRect/>
          <a:stretch>
            <a:fillRect/>
          </a:stretch>
        </p:blipFill>
        <p:spPr bwMode="auto">
          <a:xfrm>
            <a:off x="277813" y="0"/>
            <a:ext cx="9031287" cy="688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990600" y="0"/>
            <a:ext cx="7848600" cy="820738"/>
          </a:xfrm>
        </p:spPr>
        <p:txBody>
          <a:bodyPr/>
          <a:lstStyle/>
          <a:p>
            <a:pPr eaLnBrk="1" hangingPunct="1"/>
            <a:endParaRPr lang="en-US" sz="3200" i="1" smtClean="0">
              <a:solidFill>
                <a:srgbClr val="CC0000"/>
              </a:solidFill>
            </a:endParaRPr>
          </a:p>
        </p:txBody>
      </p:sp>
      <p:sp>
        <p:nvSpPr>
          <p:cNvPr id="49154"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pic>
        <p:nvPicPr>
          <p:cNvPr id="49155" name="Picture 2" descr="C:\Documents and Settings\jloo.MCCORMICK\My Documents\My Pictures\Presentation screengrab\NYTImmigration2.JPG"/>
          <p:cNvPicPr>
            <a:picLocks noChangeAspect="1" noChangeArrowheads="1"/>
          </p:cNvPicPr>
          <p:nvPr/>
        </p:nvPicPr>
        <p:blipFill>
          <a:blip r:embed="rId3" cstate="print"/>
          <a:srcRect/>
          <a:stretch>
            <a:fillRect/>
          </a:stretch>
        </p:blipFill>
        <p:spPr bwMode="auto">
          <a:xfrm>
            <a:off x="311150" y="0"/>
            <a:ext cx="883285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Documents and Settings\jloo.MCCORMICK\My Documents\My Pictures\Presentation screengrab\NYTImmigration3.JPG"/>
          <p:cNvPicPr>
            <a:picLocks noChangeAspect="1" noChangeArrowheads="1"/>
          </p:cNvPicPr>
          <p:nvPr/>
        </p:nvPicPr>
        <p:blipFill>
          <a:blip r:embed="rId2" cstate="print"/>
          <a:srcRect/>
          <a:stretch>
            <a:fillRect/>
          </a:stretch>
        </p:blipFill>
        <p:spPr bwMode="auto">
          <a:xfrm>
            <a:off x="320675" y="0"/>
            <a:ext cx="9234488" cy="683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Documents and Settings\jloo.MCCORMICK\My Documents\My Pictures\Presentation screengrab\PBSNewsHour1.JPG"/>
          <p:cNvPicPr>
            <a:picLocks noChangeAspect="1" noChangeArrowheads="1"/>
          </p:cNvPicPr>
          <p:nvPr/>
        </p:nvPicPr>
        <p:blipFill>
          <a:blip r:embed="rId2" cstate="print"/>
          <a:srcRect/>
          <a:stretch>
            <a:fillRect/>
          </a:stretch>
        </p:blipFill>
        <p:spPr bwMode="auto">
          <a:xfrm>
            <a:off x="392113" y="0"/>
            <a:ext cx="8751887" cy="680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Documents and Settings\jloo.MCCORMICK\My Documents\My Pictures\Presentation screengrab\PBSNewsHour2.JPG"/>
          <p:cNvPicPr>
            <a:picLocks noChangeAspect="1" noChangeArrowheads="1"/>
          </p:cNvPicPr>
          <p:nvPr/>
        </p:nvPicPr>
        <p:blipFill>
          <a:blip r:embed="rId2" cstate="print"/>
          <a:srcRect/>
          <a:stretch>
            <a:fillRect/>
          </a:stretch>
        </p:blipFill>
        <p:spPr bwMode="auto">
          <a:xfrm>
            <a:off x="484188" y="0"/>
            <a:ext cx="8550275" cy="679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990600" y="0"/>
            <a:ext cx="7848600" cy="971550"/>
          </a:xfrm>
        </p:spPr>
        <p:txBody>
          <a:bodyPr/>
          <a:lstStyle/>
          <a:p>
            <a:pPr eaLnBrk="1" hangingPunct="1"/>
            <a:r>
              <a:rPr lang="en-US" smtClean="0">
                <a:solidFill>
                  <a:srgbClr val="CC0000"/>
                </a:solidFill>
              </a:rPr>
              <a:t>Core Indicators of Civic Engagement</a:t>
            </a:r>
          </a:p>
        </p:txBody>
      </p:sp>
      <p:sp>
        <p:nvSpPr>
          <p:cNvPr id="20482"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20483" name="Text Box 4"/>
          <p:cNvSpPr txBox="1">
            <a:spLocks noChangeArrowheads="1"/>
          </p:cNvSpPr>
          <p:nvPr/>
        </p:nvSpPr>
        <p:spPr bwMode="auto">
          <a:xfrm>
            <a:off x="965200" y="765175"/>
            <a:ext cx="7583488" cy="5909310"/>
          </a:xfrm>
          <a:prstGeom prst="rect">
            <a:avLst/>
          </a:prstGeom>
          <a:noFill/>
          <a:ln w="9525">
            <a:noFill/>
            <a:miter lim="800000"/>
            <a:headEnd/>
            <a:tailEnd/>
          </a:ln>
        </p:spPr>
        <p:txBody>
          <a:bodyPr>
            <a:spAutoFit/>
          </a:bodyPr>
          <a:lstStyle/>
          <a:p>
            <a:pPr marL="457200" indent="-457200"/>
            <a:r>
              <a:rPr lang="en-US" sz="1400" dirty="0">
                <a:cs typeface="ＭＳ Ｐゴシック"/>
              </a:rPr>
              <a:t>A. </a:t>
            </a:r>
            <a:r>
              <a:rPr lang="en-US" sz="1400" b="1" dirty="0">
                <a:cs typeface="ＭＳ Ｐゴシック"/>
              </a:rPr>
              <a:t>Civic indicators</a:t>
            </a:r>
          </a:p>
          <a:p>
            <a:pPr marL="457200" indent="-457200"/>
            <a:r>
              <a:rPr lang="en-US" sz="1400" dirty="0">
                <a:cs typeface="ＭＳ Ｐゴシック"/>
              </a:rPr>
              <a:t>	1. Community problem solving</a:t>
            </a:r>
          </a:p>
          <a:p>
            <a:pPr marL="457200" indent="-457200"/>
            <a:r>
              <a:rPr lang="en-US" sz="1400" dirty="0">
                <a:cs typeface="ＭＳ Ｐゴシック"/>
              </a:rPr>
              <a:t>	2. Regular volunteering for </a:t>
            </a:r>
            <a:r>
              <a:rPr lang="en-US" sz="1400" dirty="0" err="1">
                <a:cs typeface="ＭＳ Ｐゴシック"/>
              </a:rPr>
              <a:t>nonelectoral</a:t>
            </a:r>
            <a:r>
              <a:rPr lang="en-US" sz="1400" dirty="0">
                <a:cs typeface="ＭＳ Ｐゴシック"/>
              </a:rPr>
              <a:t> organization</a:t>
            </a:r>
          </a:p>
          <a:p>
            <a:pPr marL="457200" indent="-457200"/>
            <a:r>
              <a:rPr lang="en-US" sz="1400" dirty="0">
                <a:cs typeface="ＭＳ Ｐゴシック"/>
              </a:rPr>
              <a:t>	3. Active membership in a group or association</a:t>
            </a:r>
          </a:p>
          <a:p>
            <a:pPr marL="457200" indent="-457200"/>
            <a:r>
              <a:rPr lang="en-US" sz="1400" dirty="0">
                <a:cs typeface="ＭＳ Ｐゴシック"/>
              </a:rPr>
              <a:t>	4. Participation in a fundraising run/ walk/ ride</a:t>
            </a:r>
          </a:p>
          <a:p>
            <a:pPr marL="457200" indent="-457200"/>
            <a:r>
              <a:rPr lang="en-US" sz="1400" dirty="0">
                <a:cs typeface="ＭＳ Ｐゴシック"/>
              </a:rPr>
              <a:t>	5. Other fundraising for charity</a:t>
            </a:r>
          </a:p>
          <a:p>
            <a:pPr marL="457200" indent="-457200"/>
            <a:r>
              <a:rPr lang="en-US" sz="1400" dirty="0">
                <a:cs typeface="ＭＳ Ｐゴシック"/>
              </a:rPr>
              <a:t>B. </a:t>
            </a:r>
            <a:r>
              <a:rPr lang="en-US" sz="1400" b="1" dirty="0">
                <a:cs typeface="ＭＳ Ｐゴシック"/>
              </a:rPr>
              <a:t>Political indicators</a:t>
            </a:r>
          </a:p>
          <a:p>
            <a:pPr marL="457200" indent="-457200"/>
            <a:r>
              <a:rPr lang="en-US" sz="1400" dirty="0">
                <a:cs typeface="ＭＳ Ｐゴシック"/>
              </a:rPr>
              <a:t>	1. Regular voting</a:t>
            </a:r>
          </a:p>
          <a:p>
            <a:pPr marL="457200" indent="-457200"/>
            <a:r>
              <a:rPr lang="en-US" sz="1400" dirty="0">
                <a:cs typeface="ＭＳ Ｐゴシック"/>
              </a:rPr>
              <a:t>	2. Persuading others</a:t>
            </a:r>
          </a:p>
          <a:p>
            <a:pPr marL="457200" indent="-457200"/>
            <a:r>
              <a:rPr lang="en-US" sz="1400" dirty="0">
                <a:cs typeface="ＭＳ Ｐゴシック"/>
              </a:rPr>
              <a:t>	3. Displaying buttons, signs, stickers</a:t>
            </a:r>
          </a:p>
          <a:p>
            <a:pPr marL="457200" indent="-457200"/>
            <a:r>
              <a:rPr lang="en-US" sz="1400" dirty="0">
                <a:cs typeface="ＭＳ Ｐゴシック"/>
              </a:rPr>
              <a:t>	4. Campaign contributions</a:t>
            </a:r>
          </a:p>
          <a:p>
            <a:pPr marL="457200" indent="-457200"/>
            <a:r>
              <a:rPr lang="en-US" sz="1400" dirty="0">
                <a:cs typeface="ＭＳ Ｐゴシック"/>
              </a:rPr>
              <a:t>	5. Volunteering for candidate or political orgs</a:t>
            </a:r>
          </a:p>
          <a:p>
            <a:pPr marL="457200" indent="-457200"/>
            <a:r>
              <a:rPr lang="en-US" sz="1400" dirty="0">
                <a:cs typeface="ＭＳ Ｐゴシック"/>
              </a:rPr>
              <a:t>C. </a:t>
            </a:r>
            <a:r>
              <a:rPr lang="en-US" sz="1400" b="1" dirty="0">
                <a:cs typeface="ＭＳ Ｐゴシック"/>
              </a:rPr>
              <a:t>Indicators of </a:t>
            </a:r>
            <a:r>
              <a:rPr lang="en-US" sz="1400" b="1" dirty="0" smtClean="0">
                <a:cs typeface="ＭＳ Ｐゴシック"/>
              </a:rPr>
              <a:t>public </a:t>
            </a:r>
            <a:r>
              <a:rPr lang="en-US" sz="1400" b="1" dirty="0">
                <a:cs typeface="ＭＳ Ｐゴシック"/>
              </a:rPr>
              <a:t>voice</a:t>
            </a:r>
          </a:p>
          <a:p>
            <a:pPr marL="457200" indent="-457200"/>
            <a:r>
              <a:rPr lang="en-US" sz="1400" dirty="0">
                <a:cs typeface="ＭＳ Ｐゴシック"/>
              </a:rPr>
              <a:t>	1. Contacting officials</a:t>
            </a:r>
          </a:p>
          <a:p>
            <a:pPr marL="457200" indent="-457200"/>
            <a:r>
              <a:rPr lang="en-US" sz="1400" dirty="0">
                <a:cs typeface="ＭＳ Ｐゴシック"/>
              </a:rPr>
              <a:t>	2. Contacting the print media</a:t>
            </a:r>
          </a:p>
          <a:p>
            <a:pPr marL="457200" indent="-457200"/>
            <a:r>
              <a:rPr lang="en-US" sz="1400" dirty="0">
                <a:cs typeface="ＭＳ Ｐゴシック"/>
              </a:rPr>
              <a:t>	3. Contacting the broadcast media</a:t>
            </a:r>
          </a:p>
          <a:p>
            <a:pPr marL="457200" indent="-457200"/>
            <a:r>
              <a:rPr lang="en-US" sz="1400" dirty="0">
                <a:cs typeface="ＭＳ Ｐゴシック"/>
              </a:rPr>
              <a:t>	4. Protesting</a:t>
            </a:r>
          </a:p>
          <a:p>
            <a:pPr marL="457200" indent="-457200"/>
            <a:r>
              <a:rPr lang="en-US" sz="1400" dirty="0">
                <a:cs typeface="ＭＳ Ｐゴシック"/>
              </a:rPr>
              <a:t>	5. Email petitions</a:t>
            </a:r>
          </a:p>
          <a:p>
            <a:pPr marL="457200" indent="-457200"/>
            <a:r>
              <a:rPr lang="en-US" sz="1400" dirty="0">
                <a:cs typeface="ＭＳ Ｐゴシック"/>
              </a:rPr>
              <a:t>	6. Written petitions</a:t>
            </a:r>
          </a:p>
          <a:p>
            <a:pPr marL="457200" indent="-457200"/>
            <a:r>
              <a:rPr lang="en-US" sz="1400" dirty="0">
                <a:cs typeface="ＭＳ Ｐゴシック"/>
              </a:rPr>
              <a:t>	7. Boycotting</a:t>
            </a:r>
          </a:p>
          <a:p>
            <a:pPr marL="457200" indent="-457200"/>
            <a:r>
              <a:rPr lang="en-US" sz="1400" dirty="0">
                <a:cs typeface="ＭＳ Ｐゴシック"/>
              </a:rPr>
              <a:t>	8. </a:t>
            </a:r>
            <a:r>
              <a:rPr lang="en-US" sz="1400" dirty="0" err="1">
                <a:cs typeface="ＭＳ Ｐゴシック"/>
              </a:rPr>
              <a:t>Buycotting</a:t>
            </a:r>
            <a:endParaRPr lang="en-US" sz="1400" dirty="0">
              <a:cs typeface="ＭＳ Ｐゴシック"/>
            </a:endParaRPr>
          </a:p>
          <a:p>
            <a:pPr marL="457200" indent="-457200"/>
            <a:r>
              <a:rPr lang="en-US" sz="1400" dirty="0">
                <a:cs typeface="ＭＳ Ｐゴシック"/>
              </a:rPr>
              <a:t>	9. Canvassing</a:t>
            </a:r>
          </a:p>
          <a:p>
            <a:pPr marL="457200" indent="-457200"/>
            <a:r>
              <a:rPr lang="en-US" sz="1400" dirty="0">
                <a:cs typeface="ＭＳ Ｐゴシック"/>
              </a:rPr>
              <a:t>D. </a:t>
            </a:r>
            <a:r>
              <a:rPr lang="en-US" sz="1400" b="1" dirty="0">
                <a:cs typeface="ＭＳ Ｐゴシック"/>
              </a:rPr>
              <a:t>Indicators of cognitive engagement</a:t>
            </a:r>
          </a:p>
          <a:p>
            <a:pPr marL="457200" indent="-457200"/>
            <a:r>
              <a:rPr lang="en-US" sz="1400" dirty="0">
                <a:cs typeface="ＭＳ Ｐゴシック"/>
              </a:rPr>
              <a:t>	1. Following </a:t>
            </a:r>
            <a:r>
              <a:rPr lang="en-US" sz="1400" dirty="0" err="1">
                <a:cs typeface="ＭＳ Ｐゴシック"/>
              </a:rPr>
              <a:t>govt</a:t>
            </a:r>
            <a:r>
              <a:rPr lang="en-US" sz="1400" dirty="0">
                <a:cs typeface="ＭＳ Ｐゴシック"/>
              </a:rPr>
              <a:t> and public affairs</a:t>
            </a:r>
          </a:p>
          <a:p>
            <a:pPr marL="457200" indent="-457200"/>
            <a:r>
              <a:rPr lang="en-US" sz="1400" dirty="0">
                <a:cs typeface="ＭＳ Ｐゴシック"/>
              </a:rPr>
              <a:t>	2. Talking with family and friends about politics</a:t>
            </a:r>
          </a:p>
          <a:p>
            <a:pPr marL="457200" indent="-457200"/>
            <a:r>
              <a:rPr lang="en-US" sz="1400" dirty="0">
                <a:cs typeface="ＭＳ Ｐゴシック"/>
              </a:rPr>
              <a:t>	3. Political knowledge</a:t>
            </a:r>
          </a:p>
          <a:p>
            <a:pPr marL="457200" indent="-457200"/>
            <a:r>
              <a:rPr lang="en-US" sz="1400" dirty="0">
                <a:cs typeface="ＭＳ Ｐゴシック"/>
              </a:rPr>
              <a:t>	4. Attention to the news media</a:t>
            </a:r>
          </a:p>
        </p:txBody>
      </p:sp>
      <p:pic>
        <p:nvPicPr>
          <p:cNvPr id="20484" name="Picture 8"/>
          <p:cNvPicPr>
            <a:picLocks noChangeAspect="1" noChangeArrowheads="1"/>
          </p:cNvPicPr>
          <p:nvPr/>
        </p:nvPicPr>
        <p:blipFill>
          <a:blip r:embed="rId3" cstate="print"/>
          <a:srcRect l="18556" t="12889" r="27333"/>
          <a:stretch>
            <a:fillRect/>
          </a:stretch>
        </p:blipFill>
        <p:spPr bwMode="auto">
          <a:xfrm>
            <a:off x="6342063" y="1866900"/>
            <a:ext cx="2120900" cy="341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C:\Documents and Settings\jloo.MCCORMICK\My Documents\My Pictures\Presentation screengrab\NIEpage.JPG"/>
          <p:cNvPicPr>
            <a:picLocks noChangeAspect="1" noChangeArrowheads="1"/>
          </p:cNvPicPr>
          <p:nvPr/>
        </p:nvPicPr>
        <p:blipFill>
          <a:blip r:embed="rId2" cstate="print"/>
          <a:srcRect/>
          <a:stretch>
            <a:fillRect/>
          </a:stretch>
        </p:blipFill>
        <p:spPr bwMode="auto">
          <a:xfrm>
            <a:off x="520700" y="0"/>
            <a:ext cx="8734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Documents and Settings\jloo.MCCORMICK\My Documents\My Pictures\Presentation screengrab\ChannelOne.JPG"/>
          <p:cNvPicPr>
            <a:picLocks noChangeAspect="1" noChangeArrowheads="1"/>
          </p:cNvPicPr>
          <p:nvPr/>
        </p:nvPicPr>
        <p:blipFill>
          <a:blip r:embed="rId2" cstate="print"/>
          <a:srcRect/>
          <a:stretch>
            <a:fillRect/>
          </a:stretch>
        </p:blipFill>
        <p:spPr bwMode="auto">
          <a:xfrm>
            <a:off x="342900" y="0"/>
            <a:ext cx="8801100" cy="679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Documents and Settings\jloo.MCCORMICK\My Documents\My Pictures\Presentation screengrab\ChannelOneImmigration.JPG"/>
          <p:cNvPicPr>
            <a:picLocks noChangeAspect="1" noChangeArrowheads="1"/>
          </p:cNvPicPr>
          <p:nvPr/>
        </p:nvPicPr>
        <p:blipFill>
          <a:blip r:embed="rId2" cstate="print"/>
          <a:srcRect/>
          <a:stretch>
            <a:fillRect/>
          </a:stretch>
        </p:blipFill>
        <p:spPr bwMode="auto">
          <a:xfrm>
            <a:off x="434975" y="0"/>
            <a:ext cx="8709025" cy="675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Documents and Settings\jloo.MCCORMICK\My Documents\My Pictures\Presentation screengrab\ChannelOneImmigration2.JPG"/>
          <p:cNvPicPr>
            <a:picLocks noChangeAspect="1" noChangeArrowheads="1"/>
          </p:cNvPicPr>
          <p:nvPr/>
        </p:nvPicPr>
        <p:blipFill>
          <a:blip r:embed="rId2" cstate="print"/>
          <a:srcRect/>
          <a:stretch>
            <a:fillRect/>
          </a:stretch>
        </p:blipFill>
        <p:spPr bwMode="auto">
          <a:xfrm>
            <a:off x="457200" y="0"/>
            <a:ext cx="8686800" cy="683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a:spLocks noChangeArrowheads="1"/>
          </p:cNvSpPr>
          <p:nvPr/>
        </p:nvSpPr>
        <p:spPr bwMode="auto">
          <a:xfrm>
            <a:off x="0" y="0"/>
            <a:ext cx="1127125" cy="6858000"/>
          </a:xfrm>
          <a:prstGeom prst="rect">
            <a:avLst/>
          </a:prstGeom>
          <a:solidFill>
            <a:schemeClr val="bg1"/>
          </a:solidFill>
          <a:ln w="9525">
            <a:noFill/>
            <a:miter lim="800000"/>
            <a:headEnd/>
            <a:tailEnd/>
          </a:ln>
        </p:spPr>
        <p:txBody>
          <a:bodyPr wrap="none" anchor="ctr"/>
          <a:lstStyle/>
          <a:p>
            <a:pPr eaLnBrk="0" hangingPunct="0"/>
            <a:endParaRPr lang="en-US">
              <a:cs typeface="ＭＳ Ｐゴシック"/>
            </a:endParaRPr>
          </a:p>
        </p:txBody>
      </p:sp>
      <p:pic>
        <p:nvPicPr>
          <p:cNvPr id="58370" name="Picture 8" descr="M_page"/>
          <p:cNvPicPr>
            <a:picLocks noChangeAspect="1" noChangeArrowheads="1"/>
          </p:cNvPicPr>
          <p:nvPr/>
        </p:nvPicPr>
        <p:blipFill>
          <a:blip r:embed="rId3" cstate="print"/>
          <a:srcRect/>
          <a:stretch>
            <a:fillRect/>
          </a:stretch>
        </p:blipFill>
        <p:spPr bwMode="auto">
          <a:xfrm>
            <a:off x="2676525" y="1090613"/>
            <a:ext cx="6467475" cy="5767387"/>
          </a:xfrm>
          <a:prstGeom prst="rect">
            <a:avLst/>
          </a:prstGeom>
          <a:noFill/>
          <a:ln w="9525">
            <a:noFill/>
            <a:miter lim="800000"/>
            <a:headEnd/>
            <a:tailEnd/>
          </a:ln>
        </p:spPr>
      </p:pic>
      <p:sp>
        <p:nvSpPr>
          <p:cNvPr id="58371" name="Rectangle 6"/>
          <p:cNvSpPr>
            <a:spLocks noChangeArrowheads="1"/>
          </p:cNvSpPr>
          <p:nvPr/>
        </p:nvSpPr>
        <p:spPr bwMode="auto">
          <a:xfrm>
            <a:off x="225425" y="0"/>
            <a:ext cx="8518525" cy="1835150"/>
          </a:xfrm>
          <a:prstGeom prst="rect">
            <a:avLst/>
          </a:prstGeom>
          <a:noFill/>
          <a:ln w="9525">
            <a:noFill/>
            <a:miter lim="800000"/>
            <a:headEnd/>
            <a:tailEnd/>
          </a:ln>
        </p:spPr>
        <p:txBody>
          <a:bodyPr anchor="ctr"/>
          <a:lstStyle/>
          <a:p>
            <a:r>
              <a:rPr lang="en-US" sz="3600">
                <a:latin typeface="Swis721 Md BT"/>
                <a:cs typeface="ＭＳ Ｐゴシック"/>
              </a:rPr>
              <a:t>McCormick</a:t>
            </a:r>
            <a:r>
              <a:rPr lang="en-US" sz="3200">
                <a:latin typeface="Swis721 Md BT"/>
                <a:cs typeface="ＭＳ Ｐゴシック"/>
              </a:rPr>
              <a:t> </a:t>
            </a:r>
            <a:r>
              <a:rPr lang="en-US" sz="3600">
                <a:latin typeface="Swis721 Md BT"/>
                <a:cs typeface="ＭＳ Ｐゴシック"/>
              </a:rPr>
              <a:t>Foundation Civics Program</a:t>
            </a:r>
            <a:br>
              <a:rPr lang="en-US" sz="3600">
                <a:latin typeface="Swis721 Md BT"/>
                <a:cs typeface="ＭＳ Ｐゴシック"/>
              </a:rPr>
            </a:br>
            <a:r>
              <a:rPr lang="en-US" sz="3200">
                <a:solidFill>
                  <a:srgbClr val="CC0000"/>
                </a:solidFill>
                <a:latin typeface="Swis721 Md BT"/>
                <a:cs typeface="ＭＳ Ｐゴシック"/>
              </a:rPr>
              <a:t>News Literacy Project</a:t>
            </a:r>
          </a:p>
        </p:txBody>
      </p:sp>
      <p:sp>
        <p:nvSpPr>
          <p:cNvPr id="58372" name="Rectangle 7"/>
          <p:cNvSpPr>
            <a:spLocks noChangeArrowheads="1"/>
          </p:cNvSpPr>
          <p:nvPr/>
        </p:nvSpPr>
        <p:spPr bwMode="auto">
          <a:xfrm>
            <a:off x="193675" y="0"/>
            <a:ext cx="8318500" cy="3905250"/>
          </a:xfrm>
          <a:prstGeom prst="rect">
            <a:avLst/>
          </a:prstGeom>
          <a:noFill/>
          <a:ln w="9525">
            <a:noFill/>
            <a:miter lim="800000"/>
            <a:headEnd/>
            <a:tailEnd/>
          </a:ln>
        </p:spPr>
        <p:txBody>
          <a:bodyPr anchor="ctr"/>
          <a:lstStyle/>
          <a:p>
            <a:r>
              <a:rPr lang="en-US" sz="3200">
                <a:solidFill>
                  <a:srgbClr val="0000FF"/>
                </a:solidFill>
                <a:latin typeface="Swis721 Md BT"/>
                <a:cs typeface="ＭＳ Ｐゴシック"/>
              </a:rPr>
              <a:t/>
            </a:r>
            <a:br>
              <a:rPr lang="en-US" sz="3200">
                <a:solidFill>
                  <a:srgbClr val="0000FF"/>
                </a:solidFill>
                <a:latin typeface="Swis721 Md BT"/>
                <a:cs typeface="ＭＳ Ｐゴシック"/>
              </a:rPr>
            </a:br>
            <a:r>
              <a:rPr lang="en-US" sz="1600">
                <a:solidFill>
                  <a:srgbClr val="4D4D4D"/>
                </a:solidFill>
                <a:latin typeface="Swis721 Md BT"/>
                <a:cs typeface="ＭＳ Ｐゴシック"/>
              </a:rPr>
              <a:t>Peter Adams</a:t>
            </a:r>
          </a:p>
          <a:p>
            <a:r>
              <a:rPr lang="en-US" sz="1600">
                <a:solidFill>
                  <a:srgbClr val="4D4D4D"/>
                </a:solidFill>
                <a:latin typeface="Swis721 Md BT"/>
                <a:cs typeface="ＭＳ Ｐゴシック"/>
              </a:rPr>
              <a:t>Chicago Program Manager</a:t>
            </a:r>
          </a:p>
          <a:p>
            <a:r>
              <a:rPr lang="en-US" sz="1600">
                <a:solidFill>
                  <a:srgbClr val="4D4D4D"/>
                </a:solidFill>
                <a:latin typeface="Swis721 Md BT"/>
                <a:cs typeface="ＭＳ Ｐゴシック"/>
              </a:rPr>
              <a:t>News Literacy Project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990600" y="0"/>
            <a:ext cx="7848600" cy="806450"/>
          </a:xfrm>
        </p:spPr>
        <p:txBody>
          <a:bodyPr/>
          <a:lstStyle/>
          <a:p>
            <a:pPr eaLnBrk="1" hangingPunct="1"/>
            <a:r>
              <a:rPr lang="en-US" smtClean="0">
                <a:solidFill>
                  <a:srgbClr val="CC0000"/>
                </a:solidFill>
              </a:rPr>
              <a:t>What Is News Literacy?</a:t>
            </a:r>
          </a:p>
        </p:txBody>
      </p:sp>
      <p:sp>
        <p:nvSpPr>
          <p:cNvPr id="60418"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60419" name="Text Box 4"/>
          <p:cNvSpPr txBox="1">
            <a:spLocks noChangeArrowheads="1"/>
          </p:cNvSpPr>
          <p:nvPr/>
        </p:nvSpPr>
        <p:spPr bwMode="auto">
          <a:xfrm>
            <a:off x="965200" y="644525"/>
            <a:ext cx="7583488" cy="4152900"/>
          </a:xfrm>
          <a:prstGeom prst="rect">
            <a:avLst/>
          </a:prstGeom>
          <a:noFill/>
          <a:ln w="9525">
            <a:noFill/>
            <a:miter lim="800000"/>
            <a:headEnd/>
            <a:tailEnd/>
          </a:ln>
        </p:spPr>
        <p:txBody>
          <a:bodyPr>
            <a:spAutoFit/>
          </a:bodyPr>
          <a:lstStyle/>
          <a:p>
            <a:pPr marL="457200" indent="-457200" eaLnBrk="0" hangingPunct="0"/>
            <a:r>
              <a:rPr lang="en-US" sz="1800" b="1">
                <a:cs typeface="ＭＳ Ｐゴシック"/>
              </a:rPr>
              <a:t>News literacy defined: </a:t>
            </a:r>
            <a:r>
              <a:rPr lang="en-US" sz="1800">
                <a:cs typeface="ＭＳ Ｐゴシック"/>
              </a:rPr>
              <a:t>“The ability to determine the credibility of news reports and other information, whether delivered through print, television, radio or the Internet.” (News Literacy Project) </a:t>
            </a:r>
          </a:p>
          <a:p>
            <a:pPr marL="457200" indent="-457200">
              <a:lnSpc>
                <a:spcPct val="80000"/>
              </a:lnSpc>
              <a:spcBef>
                <a:spcPct val="20000"/>
              </a:spcBef>
              <a:buClr>
                <a:srgbClr val="7391DC"/>
              </a:buClr>
              <a:buSzPct val="85000"/>
            </a:pPr>
            <a:endParaRPr lang="en-US" sz="1800" b="1">
              <a:cs typeface="ＭＳ Ｐゴシック"/>
            </a:endParaRPr>
          </a:p>
          <a:p>
            <a:pPr marL="457200" indent="-457200">
              <a:lnSpc>
                <a:spcPct val="80000"/>
              </a:lnSpc>
              <a:spcBef>
                <a:spcPct val="20000"/>
              </a:spcBef>
              <a:buClr>
                <a:srgbClr val="7391DC"/>
              </a:buClr>
              <a:buSzPct val="85000"/>
            </a:pPr>
            <a:r>
              <a:rPr lang="en-US" sz="1800" b="1">
                <a:cs typeface="ＭＳ Ｐゴシック"/>
              </a:rPr>
              <a:t>Goals of News Literacy:</a:t>
            </a:r>
          </a:p>
          <a:p>
            <a:pPr marL="457200" indent="-457200">
              <a:lnSpc>
                <a:spcPct val="80000"/>
              </a:lnSpc>
              <a:spcBef>
                <a:spcPct val="20000"/>
              </a:spcBef>
              <a:buClr>
                <a:srgbClr val="7391DC"/>
              </a:buClr>
              <a:buSzPct val="85000"/>
            </a:pPr>
            <a:r>
              <a:rPr lang="en-US" sz="1800" b="1">
                <a:cs typeface="ＭＳ Ｐゴシック"/>
              </a:rPr>
              <a:t>		</a:t>
            </a:r>
            <a:r>
              <a:rPr lang="en-US" sz="1800">
                <a:cs typeface="ＭＳ Ｐゴシック"/>
              </a:rPr>
              <a:t>1. To “teach students the critical thinking skills they need to be 	smarter and more frequent consumers and creators of credible 	information across all media and platforms” (NLP)		</a:t>
            </a:r>
          </a:p>
          <a:p>
            <a:pPr marL="457200" indent="-457200">
              <a:lnSpc>
                <a:spcPct val="80000"/>
              </a:lnSpc>
              <a:spcBef>
                <a:spcPct val="20000"/>
              </a:spcBef>
              <a:buClr>
                <a:srgbClr val="7391DC"/>
              </a:buClr>
              <a:buSzPct val="85000"/>
            </a:pPr>
            <a:r>
              <a:rPr lang="en-US" sz="1800">
                <a:cs typeface="ＭＳ Ｐゴシック"/>
              </a:rPr>
              <a:t>		2. To enable students to distinguish between verified 	information and raw messages, opinion, spin, and gossip.</a:t>
            </a:r>
          </a:p>
          <a:p>
            <a:pPr marL="457200" indent="-457200">
              <a:lnSpc>
                <a:spcPct val="80000"/>
              </a:lnSpc>
              <a:spcBef>
                <a:spcPct val="20000"/>
              </a:spcBef>
              <a:buClr>
                <a:srgbClr val="7391DC"/>
              </a:buClr>
              <a:buSzPct val="85000"/>
            </a:pPr>
            <a:r>
              <a:rPr lang="en-US" sz="1800">
                <a:cs typeface="ＭＳ Ｐゴシック"/>
              </a:rPr>
              <a:t>		3. To encourage students to seek information that will make 	them well-informed citizens and voters.</a:t>
            </a:r>
          </a:p>
          <a:p>
            <a:pPr marL="457200" indent="-457200">
              <a:lnSpc>
                <a:spcPct val="80000"/>
              </a:lnSpc>
              <a:spcBef>
                <a:spcPct val="20000"/>
              </a:spcBef>
              <a:buClr>
                <a:srgbClr val="7391DC"/>
              </a:buClr>
              <a:buSzPct val="85000"/>
            </a:pPr>
            <a:r>
              <a:rPr lang="en-US" sz="1800">
                <a:cs typeface="ＭＳ Ｐゴシック"/>
              </a:rPr>
              <a:t> 		4. To expose students to positive role models in the field of 	journalism and the process by which news is reported, edited, 	and produced.	</a:t>
            </a:r>
          </a:p>
          <a:p>
            <a:pPr marL="457200" indent="-457200">
              <a:lnSpc>
                <a:spcPct val="80000"/>
              </a:lnSpc>
              <a:spcBef>
                <a:spcPct val="20000"/>
              </a:spcBef>
              <a:buClr>
                <a:srgbClr val="7391DC"/>
              </a:buClr>
              <a:buSzPct val="85000"/>
            </a:pPr>
            <a:r>
              <a:rPr lang="en-US" sz="1800">
                <a:solidFill>
                  <a:srgbClr val="0000FF"/>
                </a:solidFill>
                <a:cs typeface="ＭＳ Ｐゴシック"/>
              </a:rPr>
              <a:t>			</a:t>
            </a:r>
          </a:p>
        </p:txBody>
      </p:sp>
      <p:pic>
        <p:nvPicPr>
          <p:cNvPr id="60420" name="Picture 6"/>
          <p:cNvPicPr>
            <a:picLocks noChangeAspect="1" noChangeArrowheads="1"/>
          </p:cNvPicPr>
          <p:nvPr/>
        </p:nvPicPr>
        <p:blipFill>
          <a:blip r:embed="rId3" cstate="print"/>
          <a:srcRect l="3125" t="22939" r="5371" b="69856"/>
          <a:stretch>
            <a:fillRect/>
          </a:stretch>
        </p:blipFill>
        <p:spPr bwMode="auto">
          <a:xfrm>
            <a:off x="0" y="6127750"/>
            <a:ext cx="8924925" cy="527050"/>
          </a:xfrm>
          <a:prstGeom prst="rect">
            <a:avLst/>
          </a:prstGeom>
          <a:noFill/>
          <a:ln w="9525">
            <a:noFill/>
            <a:miter lim="800000"/>
            <a:headEnd/>
            <a:tailEnd/>
          </a:ln>
        </p:spPr>
      </p:pic>
      <p:pic>
        <p:nvPicPr>
          <p:cNvPr id="60421" name="Picture 5"/>
          <p:cNvPicPr>
            <a:picLocks noChangeAspect="1" noChangeArrowheads="1"/>
          </p:cNvPicPr>
          <p:nvPr/>
        </p:nvPicPr>
        <p:blipFill>
          <a:blip r:embed="rId4" cstate="print"/>
          <a:srcRect/>
          <a:stretch>
            <a:fillRect/>
          </a:stretch>
        </p:blipFill>
        <p:spPr bwMode="auto">
          <a:xfrm>
            <a:off x="0" y="4483100"/>
            <a:ext cx="228917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990600" y="0"/>
            <a:ext cx="7848600" cy="806450"/>
          </a:xfrm>
        </p:spPr>
        <p:txBody>
          <a:bodyPr/>
          <a:lstStyle/>
          <a:p>
            <a:pPr eaLnBrk="1" hangingPunct="1"/>
            <a:r>
              <a:rPr lang="en-US" smtClean="0">
                <a:solidFill>
                  <a:srgbClr val="CC0000"/>
                </a:solidFill>
              </a:rPr>
              <a:t>What Is News Literacy?</a:t>
            </a:r>
          </a:p>
        </p:txBody>
      </p:sp>
      <p:sp>
        <p:nvSpPr>
          <p:cNvPr id="62466"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62467" name="Text Box 4"/>
          <p:cNvSpPr txBox="1">
            <a:spLocks noChangeArrowheads="1"/>
          </p:cNvSpPr>
          <p:nvPr/>
        </p:nvSpPr>
        <p:spPr bwMode="auto">
          <a:xfrm>
            <a:off x="965200" y="644525"/>
            <a:ext cx="7583488" cy="2835275"/>
          </a:xfrm>
          <a:prstGeom prst="rect">
            <a:avLst/>
          </a:prstGeom>
          <a:noFill/>
          <a:ln w="9525">
            <a:noFill/>
            <a:miter lim="800000"/>
            <a:headEnd/>
            <a:tailEnd/>
          </a:ln>
        </p:spPr>
        <p:txBody>
          <a:bodyPr>
            <a:spAutoFit/>
          </a:bodyPr>
          <a:lstStyle/>
          <a:p>
            <a:pPr marL="457200" indent="-457200">
              <a:lnSpc>
                <a:spcPct val="80000"/>
              </a:lnSpc>
              <a:spcBef>
                <a:spcPct val="20000"/>
              </a:spcBef>
              <a:buClr>
                <a:srgbClr val="7391DC"/>
              </a:buClr>
              <a:buSzPct val="85000"/>
            </a:pPr>
            <a:r>
              <a:rPr lang="en-US" sz="1800" b="1">
                <a:cs typeface="ＭＳ Ｐゴシック"/>
              </a:rPr>
              <a:t>Why does news matter?</a:t>
            </a:r>
          </a:p>
          <a:p>
            <a:pPr marL="457200" indent="-457200">
              <a:lnSpc>
                <a:spcPct val="80000"/>
              </a:lnSpc>
              <a:spcBef>
                <a:spcPct val="20000"/>
              </a:spcBef>
              <a:buClr>
                <a:srgbClr val="7391DC"/>
              </a:buClr>
              <a:buSzPct val="85000"/>
            </a:pPr>
            <a:r>
              <a:rPr lang="en-US" sz="1800" b="1">
                <a:cs typeface="ＭＳ Ｐゴシック"/>
              </a:rPr>
              <a:t>		</a:t>
            </a:r>
            <a:r>
              <a:rPr lang="en-US" sz="1800">
                <a:cs typeface="ＭＳ Ｐゴシック"/>
              </a:rPr>
              <a:t>1. What issues have an impact on students?</a:t>
            </a:r>
          </a:p>
          <a:p>
            <a:pPr marL="457200" indent="-457200">
              <a:lnSpc>
                <a:spcPct val="80000"/>
              </a:lnSpc>
              <a:spcBef>
                <a:spcPct val="20000"/>
              </a:spcBef>
              <a:buClr>
                <a:srgbClr val="7391DC"/>
              </a:buClr>
              <a:buSzPct val="85000"/>
            </a:pPr>
            <a:r>
              <a:rPr lang="en-US" sz="1800">
                <a:cs typeface="ＭＳ Ｐゴシック"/>
              </a:rPr>
              <a:t>		2. What are the core elements of quality journalism?</a:t>
            </a:r>
          </a:p>
          <a:p>
            <a:pPr marL="457200" indent="-457200">
              <a:lnSpc>
                <a:spcPct val="80000"/>
              </a:lnSpc>
              <a:spcBef>
                <a:spcPct val="20000"/>
              </a:spcBef>
              <a:buClr>
                <a:srgbClr val="7391DC"/>
              </a:buClr>
              <a:buSzPct val="85000"/>
            </a:pPr>
            <a:r>
              <a:rPr lang="en-US" sz="1800">
                <a:cs typeface="ＭＳ Ｐゴシック"/>
              </a:rPr>
              <a:t>		3. Why should students view quality journalism as a benchmark 	against which to measure other sources of information? 		4. Why have so many people turned away from mainstream 	media? 		</a:t>
            </a:r>
          </a:p>
          <a:p>
            <a:pPr marL="457200" indent="-457200">
              <a:lnSpc>
                <a:spcPct val="80000"/>
              </a:lnSpc>
              <a:spcBef>
                <a:spcPct val="20000"/>
              </a:spcBef>
              <a:buClr>
                <a:srgbClr val="7391DC"/>
              </a:buClr>
              <a:buSzPct val="85000"/>
            </a:pPr>
            <a:r>
              <a:rPr lang="en-US" sz="1800">
                <a:cs typeface="ＭＳ Ｐゴシック"/>
              </a:rPr>
              <a:t>		5. Who are the “gatekeepers?”</a:t>
            </a:r>
          </a:p>
          <a:p>
            <a:pPr marL="457200" indent="-457200">
              <a:lnSpc>
                <a:spcPct val="80000"/>
              </a:lnSpc>
              <a:spcBef>
                <a:spcPct val="20000"/>
              </a:spcBef>
              <a:buClr>
                <a:srgbClr val="7391DC"/>
              </a:buClr>
              <a:buSzPct val="85000"/>
            </a:pPr>
            <a:r>
              <a:rPr lang="en-US" sz="1800">
                <a:cs typeface="ＭＳ Ｐゴシック"/>
              </a:rPr>
              <a:t>		6. Does ownership of media companies affect what is reported 	and how it is reported?</a:t>
            </a:r>
          </a:p>
          <a:p>
            <a:pPr marL="457200" indent="-457200">
              <a:lnSpc>
                <a:spcPct val="80000"/>
              </a:lnSpc>
              <a:spcBef>
                <a:spcPct val="20000"/>
              </a:spcBef>
              <a:buClr>
                <a:srgbClr val="7391DC"/>
              </a:buClr>
              <a:buSzPct val="85000"/>
            </a:pPr>
            <a:r>
              <a:rPr lang="en-US" sz="1800">
                <a:solidFill>
                  <a:srgbClr val="0000FF"/>
                </a:solidFill>
                <a:cs typeface="ＭＳ Ｐゴシック"/>
              </a:rPr>
              <a:t>	</a:t>
            </a:r>
            <a:endParaRPr lang="en-US" sz="1900">
              <a:solidFill>
                <a:srgbClr val="0000FF"/>
              </a:solidFill>
              <a:cs typeface="ＭＳ Ｐゴシック"/>
            </a:endParaRPr>
          </a:p>
        </p:txBody>
      </p:sp>
      <p:pic>
        <p:nvPicPr>
          <p:cNvPr id="62468" name="Picture 5"/>
          <p:cNvPicPr>
            <a:picLocks noChangeAspect="1" noChangeArrowheads="1"/>
          </p:cNvPicPr>
          <p:nvPr/>
        </p:nvPicPr>
        <p:blipFill>
          <a:blip r:embed="rId3" cstate="print"/>
          <a:srcRect/>
          <a:stretch>
            <a:fillRect/>
          </a:stretch>
        </p:blipFill>
        <p:spPr bwMode="auto">
          <a:xfrm>
            <a:off x="1109663" y="3582988"/>
            <a:ext cx="2744787"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990600" y="0"/>
            <a:ext cx="7848600" cy="806450"/>
          </a:xfrm>
        </p:spPr>
        <p:txBody>
          <a:bodyPr/>
          <a:lstStyle/>
          <a:p>
            <a:pPr eaLnBrk="1" hangingPunct="1"/>
            <a:r>
              <a:rPr lang="en-US" smtClean="0">
                <a:solidFill>
                  <a:srgbClr val="CC0000"/>
                </a:solidFill>
              </a:rPr>
              <a:t>What Is News Literacy? (Continued)</a:t>
            </a:r>
          </a:p>
        </p:txBody>
      </p:sp>
      <p:sp>
        <p:nvSpPr>
          <p:cNvPr id="64514"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64515" name="Text Box 4"/>
          <p:cNvSpPr txBox="1">
            <a:spLocks noChangeArrowheads="1"/>
          </p:cNvSpPr>
          <p:nvPr/>
        </p:nvSpPr>
        <p:spPr bwMode="auto">
          <a:xfrm>
            <a:off x="965200" y="644525"/>
            <a:ext cx="7583488" cy="4883150"/>
          </a:xfrm>
          <a:prstGeom prst="rect">
            <a:avLst/>
          </a:prstGeom>
          <a:noFill/>
          <a:ln w="9525">
            <a:noFill/>
            <a:miter lim="800000"/>
            <a:headEnd/>
            <a:tailEnd/>
          </a:ln>
        </p:spPr>
        <p:txBody>
          <a:bodyPr>
            <a:spAutoFit/>
          </a:bodyPr>
          <a:lstStyle/>
          <a:p>
            <a:pPr marL="457200" indent="-457200">
              <a:lnSpc>
                <a:spcPct val="80000"/>
              </a:lnSpc>
              <a:spcBef>
                <a:spcPct val="20000"/>
              </a:spcBef>
              <a:buClr>
                <a:srgbClr val="7391DC"/>
              </a:buClr>
              <a:buSzPct val="85000"/>
            </a:pPr>
            <a:endParaRPr lang="en-US" sz="1800" b="1">
              <a:solidFill>
                <a:srgbClr val="0000FF"/>
              </a:solidFill>
              <a:cs typeface="ＭＳ Ｐゴシック"/>
            </a:endParaRPr>
          </a:p>
          <a:p>
            <a:pPr marL="457200" indent="-457200">
              <a:lnSpc>
                <a:spcPct val="80000"/>
              </a:lnSpc>
              <a:spcBef>
                <a:spcPct val="20000"/>
              </a:spcBef>
              <a:buClr>
                <a:srgbClr val="7391DC"/>
              </a:buClr>
              <a:buSzPct val="85000"/>
            </a:pPr>
            <a:r>
              <a:rPr lang="en-US" sz="1800" b="1">
                <a:cs typeface="ＭＳ Ｐゴシック"/>
              </a:rPr>
              <a:t>How can students know what to believe?</a:t>
            </a:r>
          </a:p>
          <a:p>
            <a:pPr marL="457200" indent="-457200">
              <a:lnSpc>
                <a:spcPct val="80000"/>
              </a:lnSpc>
              <a:spcBef>
                <a:spcPct val="20000"/>
              </a:spcBef>
              <a:buClr>
                <a:srgbClr val="7391DC"/>
              </a:buClr>
              <a:buSzPct val="85000"/>
            </a:pPr>
            <a:r>
              <a:rPr lang="en-US" sz="1800" b="1">
                <a:cs typeface="ＭＳ Ｐゴシック"/>
              </a:rPr>
              <a:t>		</a:t>
            </a:r>
            <a:r>
              <a:rPr lang="en-US" sz="1800">
                <a:cs typeface="ＭＳ Ｐゴシック"/>
              </a:rPr>
              <a:t>1. How does one define news, opinion, advertising, publicity, 	entertainment, propaganda, and raw information?</a:t>
            </a:r>
          </a:p>
          <a:p>
            <a:pPr marL="457200" indent="-457200">
              <a:lnSpc>
                <a:spcPct val="80000"/>
              </a:lnSpc>
              <a:spcBef>
                <a:spcPct val="20000"/>
              </a:spcBef>
              <a:buClr>
                <a:srgbClr val="7391DC"/>
              </a:buClr>
              <a:buSzPct val="85000"/>
            </a:pPr>
            <a:r>
              <a:rPr lang="en-US" sz="1800">
                <a:cs typeface="ＭＳ Ｐゴシック"/>
              </a:rPr>
              <a:t>		2. What is the difference between assertion and verification?</a:t>
            </a:r>
          </a:p>
          <a:p>
            <a:pPr marL="457200" indent="-457200">
              <a:lnSpc>
                <a:spcPct val="80000"/>
              </a:lnSpc>
              <a:spcBef>
                <a:spcPct val="20000"/>
              </a:spcBef>
              <a:buClr>
                <a:srgbClr val="7391DC"/>
              </a:buClr>
              <a:buSzPct val="85000"/>
            </a:pPr>
            <a:r>
              <a:rPr lang="en-US" sz="1800">
                <a:cs typeface="ＭＳ Ｐゴシック"/>
              </a:rPr>
              <a:t>		3. What is a source? </a:t>
            </a:r>
          </a:p>
          <a:p>
            <a:pPr marL="457200" indent="-457200">
              <a:lnSpc>
                <a:spcPct val="80000"/>
              </a:lnSpc>
              <a:spcBef>
                <a:spcPct val="20000"/>
              </a:spcBef>
              <a:buClr>
                <a:srgbClr val="7391DC"/>
              </a:buClr>
              <a:buSzPct val="85000"/>
            </a:pPr>
            <a:r>
              <a:rPr lang="en-US" sz="1800">
                <a:cs typeface="ＭＳ Ｐゴシック"/>
              </a:rPr>
              <a:t>		4. What is bias? </a:t>
            </a:r>
          </a:p>
          <a:p>
            <a:pPr marL="457200" indent="-457200">
              <a:lnSpc>
                <a:spcPct val="80000"/>
              </a:lnSpc>
              <a:spcBef>
                <a:spcPct val="20000"/>
              </a:spcBef>
              <a:buClr>
                <a:srgbClr val="7391DC"/>
              </a:buClr>
              <a:buSzPct val="85000"/>
            </a:pPr>
            <a:r>
              <a:rPr lang="en-US" sz="1800">
                <a:cs typeface="ＭＳ Ｐゴシック"/>
              </a:rPr>
              <a:t>		5. What is documentation?</a:t>
            </a:r>
          </a:p>
          <a:p>
            <a:pPr marL="457200" indent="-457200">
              <a:lnSpc>
                <a:spcPct val="80000"/>
              </a:lnSpc>
              <a:spcBef>
                <a:spcPct val="20000"/>
              </a:spcBef>
              <a:buClr>
                <a:srgbClr val="7391DC"/>
              </a:buClr>
              <a:buSzPct val="85000"/>
            </a:pPr>
            <a:r>
              <a:rPr lang="en-US" sz="1800">
                <a:cs typeface="ＭＳ Ｐゴシック"/>
              </a:rPr>
              <a:t>		6. What is fairness?</a:t>
            </a:r>
          </a:p>
          <a:p>
            <a:pPr marL="457200" indent="-457200">
              <a:lnSpc>
                <a:spcPct val="80000"/>
              </a:lnSpc>
              <a:spcBef>
                <a:spcPct val="20000"/>
              </a:spcBef>
              <a:buClr>
                <a:srgbClr val="7391DC"/>
              </a:buClr>
              <a:buSzPct val="85000"/>
            </a:pPr>
            <a:r>
              <a:rPr lang="en-US" sz="1800">
                <a:cs typeface="ＭＳ Ｐゴシック"/>
              </a:rPr>
              <a:t>		7. Why does context matter?</a:t>
            </a:r>
          </a:p>
          <a:p>
            <a:pPr marL="457200" indent="-457200">
              <a:lnSpc>
                <a:spcPct val="80000"/>
              </a:lnSpc>
              <a:spcBef>
                <a:spcPct val="20000"/>
              </a:spcBef>
              <a:buClr>
                <a:srgbClr val="7391DC"/>
              </a:buClr>
              <a:buSzPct val="85000"/>
            </a:pPr>
            <a:r>
              <a:rPr lang="en-US" sz="1800">
                <a:cs typeface="ＭＳ Ｐゴシック"/>
              </a:rPr>
              <a:t>		8. Why do mistakes appear in news </a:t>
            </a:r>
          </a:p>
          <a:p>
            <a:pPr marL="457200" indent="-457200">
              <a:lnSpc>
                <a:spcPct val="80000"/>
              </a:lnSpc>
              <a:spcBef>
                <a:spcPct val="20000"/>
              </a:spcBef>
              <a:buClr>
                <a:srgbClr val="7391DC"/>
              </a:buClr>
              <a:buSzPct val="85000"/>
            </a:pPr>
            <a:r>
              <a:rPr lang="en-US" sz="1800">
                <a:cs typeface="ＭＳ Ｐゴシック"/>
              </a:rPr>
              <a:t>		accounts? How do journalists learn from </a:t>
            </a:r>
          </a:p>
          <a:p>
            <a:pPr marL="457200" indent="-457200">
              <a:lnSpc>
                <a:spcPct val="80000"/>
              </a:lnSpc>
              <a:spcBef>
                <a:spcPct val="20000"/>
              </a:spcBef>
              <a:buClr>
                <a:srgbClr val="7391DC"/>
              </a:buClr>
              <a:buSzPct val="85000"/>
            </a:pPr>
            <a:r>
              <a:rPr lang="en-US" sz="1800">
                <a:cs typeface="ＭＳ Ｐゴシック"/>
              </a:rPr>
              <a:t>		them?</a:t>
            </a:r>
          </a:p>
          <a:p>
            <a:pPr marL="457200" indent="-457200">
              <a:lnSpc>
                <a:spcPct val="80000"/>
              </a:lnSpc>
              <a:spcBef>
                <a:spcPct val="20000"/>
              </a:spcBef>
              <a:buClr>
                <a:srgbClr val="7391DC"/>
              </a:buClr>
              <a:buSzPct val="85000"/>
            </a:pPr>
            <a:r>
              <a:rPr lang="en-US" sz="1800">
                <a:cs typeface="ＭＳ Ｐゴシック"/>
              </a:rPr>
              <a:t>		9. What standards or limitations exist for putting information on 	the Internet?</a:t>
            </a:r>
          </a:p>
          <a:p>
            <a:pPr marL="457200" indent="-457200">
              <a:lnSpc>
                <a:spcPct val="80000"/>
              </a:lnSpc>
              <a:spcBef>
                <a:spcPct val="20000"/>
              </a:spcBef>
              <a:buClr>
                <a:srgbClr val="7391DC"/>
              </a:buClr>
              <a:buSzPct val="85000"/>
            </a:pPr>
            <a:r>
              <a:rPr lang="en-US" sz="1800">
                <a:cs typeface="ＭＳ Ｐゴシック"/>
              </a:rPr>
              <a:t>		10. How does one determine who created a </a:t>
            </a:r>
          </a:p>
          <a:p>
            <a:pPr marL="457200" indent="-457200">
              <a:lnSpc>
                <a:spcPct val="80000"/>
              </a:lnSpc>
              <a:spcBef>
                <a:spcPct val="20000"/>
              </a:spcBef>
              <a:buClr>
                <a:srgbClr val="7391DC"/>
              </a:buClr>
              <a:buSzPct val="85000"/>
            </a:pPr>
            <a:r>
              <a:rPr lang="en-US" sz="1800">
                <a:cs typeface="ＭＳ Ｐゴシック"/>
              </a:rPr>
              <a:t>		piece of information? Why is it important? </a:t>
            </a:r>
            <a:endParaRPr lang="en-US" sz="1900">
              <a:cs typeface="ＭＳ Ｐゴシック"/>
            </a:endParaRPr>
          </a:p>
          <a:p>
            <a:pPr marL="914400" lvl="1" indent="-457200" eaLnBrk="0" hangingPunct="0"/>
            <a:endParaRPr lang="en-US" sz="1900">
              <a:cs typeface="ＭＳ Ｐゴシック"/>
            </a:endParaRPr>
          </a:p>
        </p:txBody>
      </p:sp>
      <p:pic>
        <p:nvPicPr>
          <p:cNvPr id="64516" name="Picture 5"/>
          <p:cNvPicPr>
            <a:picLocks noChangeAspect="1" noChangeArrowheads="1"/>
          </p:cNvPicPr>
          <p:nvPr/>
        </p:nvPicPr>
        <p:blipFill>
          <a:blip r:embed="rId3" cstate="print"/>
          <a:srcRect/>
          <a:stretch>
            <a:fillRect/>
          </a:stretch>
        </p:blipFill>
        <p:spPr bwMode="auto">
          <a:xfrm>
            <a:off x="6264275" y="2265363"/>
            <a:ext cx="2265363" cy="156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990600" y="0"/>
            <a:ext cx="7848600" cy="806450"/>
          </a:xfrm>
        </p:spPr>
        <p:txBody>
          <a:bodyPr/>
          <a:lstStyle/>
          <a:p>
            <a:pPr eaLnBrk="1" hangingPunct="1"/>
            <a:r>
              <a:rPr lang="en-US" smtClean="0">
                <a:solidFill>
                  <a:srgbClr val="CC0000"/>
                </a:solidFill>
              </a:rPr>
              <a:t>What Is News Literacy? (Continued)</a:t>
            </a:r>
          </a:p>
        </p:txBody>
      </p:sp>
      <p:sp>
        <p:nvSpPr>
          <p:cNvPr id="66562"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66563" name="Text Box 4"/>
          <p:cNvSpPr txBox="1">
            <a:spLocks noChangeArrowheads="1"/>
          </p:cNvSpPr>
          <p:nvPr/>
        </p:nvSpPr>
        <p:spPr bwMode="auto">
          <a:xfrm>
            <a:off x="965200" y="644525"/>
            <a:ext cx="7583488" cy="4772025"/>
          </a:xfrm>
          <a:prstGeom prst="rect">
            <a:avLst/>
          </a:prstGeom>
          <a:noFill/>
          <a:ln w="9525">
            <a:noFill/>
            <a:miter lim="800000"/>
            <a:headEnd/>
            <a:tailEnd/>
          </a:ln>
        </p:spPr>
        <p:txBody>
          <a:bodyPr>
            <a:spAutoFit/>
          </a:bodyPr>
          <a:lstStyle/>
          <a:p>
            <a:pPr marL="457200" indent="-457200">
              <a:lnSpc>
                <a:spcPct val="80000"/>
              </a:lnSpc>
              <a:spcBef>
                <a:spcPct val="20000"/>
              </a:spcBef>
              <a:buClr>
                <a:srgbClr val="7391DC"/>
              </a:buClr>
              <a:buSzPct val="85000"/>
            </a:pPr>
            <a:endParaRPr lang="en-US" sz="1800" b="1">
              <a:solidFill>
                <a:srgbClr val="0000FF"/>
              </a:solidFill>
              <a:cs typeface="ＭＳ Ｐゴシック"/>
            </a:endParaRPr>
          </a:p>
          <a:p>
            <a:pPr marL="457200" indent="-457200">
              <a:lnSpc>
                <a:spcPct val="80000"/>
              </a:lnSpc>
              <a:spcBef>
                <a:spcPct val="20000"/>
              </a:spcBef>
              <a:buClr>
                <a:srgbClr val="7391DC"/>
              </a:buClr>
              <a:buSzPct val="85000"/>
            </a:pPr>
            <a:r>
              <a:rPr lang="en-US" sz="1800" b="1">
                <a:cs typeface="ＭＳ Ｐゴシック"/>
              </a:rPr>
              <a:t>What challenges do the Internet and the Digital Age create?</a:t>
            </a:r>
          </a:p>
          <a:p>
            <a:pPr marL="457200" indent="-457200">
              <a:lnSpc>
                <a:spcPct val="80000"/>
              </a:lnSpc>
              <a:spcBef>
                <a:spcPct val="20000"/>
              </a:spcBef>
              <a:buClr>
                <a:srgbClr val="7391DC"/>
              </a:buClr>
              <a:buSzPct val="85000"/>
            </a:pPr>
            <a:r>
              <a:rPr lang="en-US" sz="1800" b="1">
                <a:cs typeface="ＭＳ Ｐゴシック"/>
              </a:rPr>
              <a:t>		</a:t>
            </a:r>
            <a:r>
              <a:rPr lang="en-US" sz="1800">
                <a:cs typeface="ＭＳ Ｐゴシック"/>
              </a:rPr>
              <a:t>1. What standards exist for putting information on the Internet?</a:t>
            </a:r>
          </a:p>
          <a:p>
            <a:pPr marL="457200" indent="-457200">
              <a:lnSpc>
                <a:spcPct val="80000"/>
              </a:lnSpc>
              <a:spcBef>
                <a:spcPct val="20000"/>
              </a:spcBef>
              <a:buClr>
                <a:srgbClr val="7391DC"/>
              </a:buClr>
              <a:buSzPct val="85000"/>
            </a:pPr>
            <a:r>
              <a:rPr lang="en-US" sz="1800">
                <a:cs typeface="ＭＳ Ｐゴシック"/>
              </a:rPr>
              <a:t>		2. What are the strengths and weaknesses of…</a:t>
            </a:r>
          </a:p>
          <a:p>
            <a:pPr marL="457200" indent="-457200">
              <a:lnSpc>
                <a:spcPct val="80000"/>
              </a:lnSpc>
              <a:spcBef>
                <a:spcPct val="20000"/>
              </a:spcBef>
              <a:buClr>
                <a:srgbClr val="7391DC"/>
              </a:buClr>
              <a:buSzPct val="85000"/>
            </a:pPr>
            <a:r>
              <a:rPr lang="en-US" sz="1800">
                <a:cs typeface="ＭＳ Ｐゴシック"/>
              </a:rPr>
              <a:t>			A. Wikipedia</a:t>
            </a:r>
          </a:p>
          <a:p>
            <a:pPr marL="457200" indent="-457200">
              <a:lnSpc>
                <a:spcPct val="80000"/>
              </a:lnSpc>
              <a:spcBef>
                <a:spcPct val="20000"/>
              </a:spcBef>
              <a:buClr>
                <a:srgbClr val="7391DC"/>
              </a:buClr>
              <a:buSzPct val="85000"/>
            </a:pPr>
            <a:r>
              <a:rPr lang="en-US" sz="1800">
                <a:cs typeface="ＭＳ Ｐゴシック"/>
              </a:rPr>
              <a:t>			B. Google?</a:t>
            </a:r>
          </a:p>
          <a:p>
            <a:pPr marL="457200" indent="-457200">
              <a:lnSpc>
                <a:spcPct val="80000"/>
              </a:lnSpc>
              <a:spcBef>
                <a:spcPct val="20000"/>
              </a:spcBef>
              <a:buClr>
                <a:srgbClr val="7391DC"/>
              </a:buClr>
              <a:buSzPct val="85000"/>
            </a:pPr>
            <a:r>
              <a:rPr lang="en-US" sz="1800">
                <a:cs typeface="ＭＳ Ｐゴシック"/>
              </a:rPr>
              <a:t>			C. YouTube?</a:t>
            </a:r>
          </a:p>
          <a:p>
            <a:pPr marL="457200" indent="-457200">
              <a:lnSpc>
                <a:spcPct val="80000"/>
              </a:lnSpc>
              <a:spcBef>
                <a:spcPct val="20000"/>
              </a:spcBef>
              <a:buClr>
                <a:srgbClr val="7391DC"/>
              </a:buClr>
              <a:buSzPct val="85000"/>
            </a:pPr>
            <a:r>
              <a:rPr lang="en-US" sz="1800">
                <a:cs typeface="ＭＳ Ｐゴシック"/>
              </a:rPr>
              <a:t>		3. Why is it important to determine who created a piece of 	information? </a:t>
            </a:r>
          </a:p>
          <a:p>
            <a:pPr marL="457200" indent="-457200">
              <a:lnSpc>
                <a:spcPct val="80000"/>
              </a:lnSpc>
              <a:spcBef>
                <a:spcPct val="20000"/>
              </a:spcBef>
              <a:buClr>
                <a:srgbClr val="7391DC"/>
              </a:buClr>
              <a:buSzPct val="85000"/>
            </a:pPr>
            <a:r>
              <a:rPr lang="en-US" sz="1800">
                <a:cs typeface="ＭＳ Ｐゴシック"/>
              </a:rPr>
              <a:t>		4. How does one go about doing this? </a:t>
            </a:r>
          </a:p>
          <a:p>
            <a:pPr marL="457200" indent="-457200">
              <a:lnSpc>
                <a:spcPct val="80000"/>
              </a:lnSpc>
              <a:spcBef>
                <a:spcPct val="20000"/>
              </a:spcBef>
              <a:buClr>
                <a:srgbClr val="7391DC"/>
              </a:buClr>
              <a:buSzPct val="85000"/>
            </a:pPr>
            <a:r>
              <a:rPr lang="en-US" sz="1800">
                <a:cs typeface="ＭＳ Ｐゴシック"/>
              </a:rPr>
              <a:t>		5. Why have social networking sites grown as sources of 	information for young people?</a:t>
            </a:r>
          </a:p>
          <a:p>
            <a:pPr marL="457200" indent="-457200">
              <a:lnSpc>
                <a:spcPct val="80000"/>
              </a:lnSpc>
              <a:spcBef>
                <a:spcPct val="20000"/>
              </a:spcBef>
              <a:buClr>
                <a:srgbClr val="7391DC"/>
              </a:buClr>
              <a:buSzPct val="85000"/>
            </a:pPr>
            <a:r>
              <a:rPr lang="en-US" sz="1800">
                <a:cs typeface="ＭＳ Ｐゴシック"/>
              </a:rPr>
              <a:t>		6. How will learning the navigation of the Internet deter 	deception?</a:t>
            </a:r>
          </a:p>
          <a:p>
            <a:pPr marL="457200" indent="-457200">
              <a:lnSpc>
                <a:spcPct val="80000"/>
              </a:lnSpc>
              <a:spcBef>
                <a:spcPct val="20000"/>
              </a:spcBef>
              <a:buClr>
                <a:srgbClr val="7391DC"/>
              </a:buClr>
              <a:buSzPct val="85000"/>
            </a:pPr>
            <a:r>
              <a:rPr lang="en-US" sz="1800">
                <a:cs typeface="ＭＳ Ｐゴシック"/>
              </a:rPr>
              <a:t>		7. How can emailing, texting, and blogging impact oneself and 	others?</a:t>
            </a:r>
          </a:p>
          <a:p>
            <a:pPr marL="457200" indent="-457200">
              <a:lnSpc>
                <a:spcPct val="80000"/>
              </a:lnSpc>
              <a:spcBef>
                <a:spcPct val="20000"/>
              </a:spcBef>
              <a:buClr>
                <a:srgbClr val="7391DC"/>
              </a:buClr>
              <a:buSzPct val="85000"/>
            </a:pPr>
            <a:r>
              <a:rPr lang="en-US" sz="1800">
                <a:solidFill>
                  <a:srgbClr val="0000FF"/>
                </a:solidFill>
                <a:cs typeface="ＭＳ Ｐゴシック"/>
              </a:rPr>
              <a:t>	</a:t>
            </a:r>
            <a:endParaRPr lang="en-US" sz="1900">
              <a:solidFill>
                <a:srgbClr val="0000FF"/>
              </a:solidFill>
              <a:cs typeface="ＭＳ Ｐゴシック"/>
            </a:endParaRPr>
          </a:p>
          <a:p>
            <a:pPr marL="914400" lvl="1" indent="-457200" eaLnBrk="0" hangingPunct="0"/>
            <a:endParaRPr lang="en-US" sz="1900">
              <a:solidFill>
                <a:srgbClr val="0000FF"/>
              </a:solidFill>
              <a:cs typeface="ＭＳ Ｐゴシック"/>
            </a:endParaRPr>
          </a:p>
        </p:txBody>
      </p:sp>
      <p:pic>
        <p:nvPicPr>
          <p:cNvPr id="66564" name="Picture 5"/>
          <p:cNvPicPr>
            <a:picLocks noChangeAspect="1" noChangeArrowheads="1"/>
          </p:cNvPicPr>
          <p:nvPr/>
        </p:nvPicPr>
        <p:blipFill>
          <a:blip r:embed="rId3" cstate="print"/>
          <a:srcRect/>
          <a:stretch>
            <a:fillRect/>
          </a:stretch>
        </p:blipFill>
        <p:spPr bwMode="auto">
          <a:xfrm>
            <a:off x="1196975" y="4827588"/>
            <a:ext cx="2790825" cy="192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990600" y="0"/>
            <a:ext cx="7848600" cy="820738"/>
          </a:xfrm>
        </p:spPr>
        <p:txBody>
          <a:bodyPr/>
          <a:lstStyle/>
          <a:p>
            <a:r>
              <a:rPr lang="en-US" smtClean="0">
                <a:solidFill>
                  <a:srgbClr val="CC0000"/>
                </a:solidFill>
              </a:rPr>
              <a:t>Sources</a:t>
            </a:r>
            <a:endParaRPr lang="en-US" sz="3200" i="1" smtClean="0">
              <a:solidFill>
                <a:srgbClr val="CC0000"/>
              </a:solidFill>
            </a:endParaRPr>
          </a:p>
        </p:txBody>
      </p:sp>
      <p:sp>
        <p:nvSpPr>
          <p:cNvPr id="68610" name="Rectangle 3"/>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68611" name="Text Box 4"/>
          <p:cNvSpPr txBox="1">
            <a:spLocks noChangeArrowheads="1"/>
          </p:cNvSpPr>
          <p:nvPr/>
        </p:nvSpPr>
        <p:spPr bwMode="auto">
          <a:xfrm>
            <a:off x="965200" y="657225"/>
            <a:ext cx="8178800" cy="5386388"/>
          </a:xfrm>
          <a:prstGeom prst="rect">
            <a:avLst/>
          </a:prstGeom>
          <a:noFill/>
          <a:ln w="9525">
            <a:noFill/>
            <a:miter lim="800000"/>
            <a:headEnd/>
            <a:tailEnd/>
          </a:ln>
        </p:spPr>
        <p:txBody>
          <a:bodyPr>
            <a:spAutoFit/>
          </a:bodyPr>
          <a:lstStyle/>
          <a:p>
            <a:r>
              <a:rPr lang="en-US" sz="1200" i="1">
                <a:cs typeface="ＭＳ Ｐゴシック"/>
              </a:rPr>
              <a:t>Bauerlein, Mark. 2008. The Dumbest Generation: How the Digital Age Stupifies Young Americans and Jeopardizes Our Future. </a:t>
            </a:r>
            <a:r>
              <a:rPr lang="en-US" sz="1200">
                <a:cs typeface="ＭＳ Ｐゴシック"/>
              </a:rPr>
              <a:t>NY: Penguin.</a:t>
            </a:r>
          </a:p>
          <a:p>
            <a:endParaRPr lang="en-US" sz="1200">
              <a:cs typeface="ＭＳ Ｐゴシック"/>
            </a:endParaRPr>
          </a:p>
          <a:p>
            <a:r>
              <a:rPr lang="en-US" sz="1200">
                <a:cs typeface="ＭＳ Ｐゴシック"/>
              </a:rPr>
              <a:t>Center for News Literacy. Available online: </a:t>
            </a:r>
            <a:r>
              <a:rPr lang="en-US" sz="1200">
                <a:cs typeface="ＭＳ Ｐゴシック"/>
                <a:hlinkClick r:id="rId3"/>
              </a:rPr>
              <a:t>http://www.stonybrook.edu/journalism/newsliteracy/index.html</a:t>
            </a:r>
            <a:r>
              <a:rPr lang="en-US" sz="1200">
                <a:cs typeface="ＭＳ Ｐゴシック"/>
              </a:rPr>
              <a:t>. </a:t>
            </a:r>
          </a:p>
          <a:p>
            <a:pPr eaLnBrk="0" hangingPunct="0"/>
            <a:endParaRPr lang="en-US" sz="1200">
              <a:cs typeface="ＭＳ Ｐゴシック"/>
            </a:endParaRPr>
          </a:p>
          <a:p>
            <a:r>
              <a:rPr lang="en-US" sz="1200">
                <a:cs typeface="ＭＳ Ｐゴシック"/>
              </a:rPr>
              <a:t>Cunningham, Brent, and Miller, Alan C. 2010.</a:t>
            </a:r>
            <a:r>
              <a:rPr lang="en-US" sz="1200" i="1">
                <a:cs typeface="ＭＳ Ｐゴシック"/>
              </a:rPr>
              <a:t> “As Journalism Changes, So Must You.” </a:t>
            </a:r>
            <a:r>
              <a:rPr lang="en-US" sz="1200">
                <a:cs typeface="ＭＳ Ｐゴシック"/>
              </a:rPr>
              <a:t>USA Today. Arlington VA: April 13.</a:t>
            </a:r>
          </a:p>
          <a:p>
            <a:endParaRPr lang="en-US" sz="1200">
              <a:cs typeface="ＭＳ Ｐゴシック"/>
            </a:endParaRPr>
          </a:p>
          <a:p>
            <a:r>
              <a:rPr lang="en-US" sz="1200">
                <a:cs typeface="ＭＳ Ｐゴシック"/>
              </a:rPr>
              <a:t>Garber, Megan. 2009. “Leap of Faith: Inside the Movement to Build an Audience of</a:t>
            </a:r>
          </a:p>
          <a:p>
            <a:r>
              <a:rPr lang="en-US" sz="1200">
                <a:cs typeface="ＭＳ Ｐゴシック"/>
              </a:rPr>
              <a:t>Citizens.”</a:t>
            </a:r>
            <a:r>
              <a:rPr lang="en-US" sz="1200" i="1">
                <a:cs typeface="ＭＳ Ｐゴシック"/>
              </a:rPr>
              <a:t> Columbia Journalism Review. </a:t>
            </a:r>
            <a:r>
              <a:rPr lang="en-US" sz="1200">
                <a:cs typeface="ＭＳ Ｐゴシック"/>
              </a:rPr>
              <a:t>NY: July/ August.</a:t>
            </a:r>
          </a:p>
          <a:p>
            <a:endParaRPr lang="en-US" sz="1200">
              <a:cs typeface="ＭＳ Ｐゴシック"/>
            </a:endParaRPr>
          </a:p>
          <a:p>
            <a:r>
              <a:rPr lang="en-US" sz="1200">
                <a:cs typeface="ＭＳ Ｐゴシック"/>
              </a:rPr>
              <a:t>Milner, Henry. 2010.</a:t>
            </a:r>
            <a:r>
              <a:rPr lang="en-US" sz="1200" i="1">
                <a:cs typeface="ＭＳ Ｐゴシック"/>
              </a:rPr>
              <a:t> The Internet Generation: Engaged Citizens or Political Dropouts. </a:t>
            </a:r>
            <a:r>
              <a:rPr lang="en-US" sz="1200">
                <a:cs typeface="ＭＳ Ｐゴシック"/>
              </a:rPr>
              <a:t>Medford, MA: Tufts U. Press.</a:t>
            </a:r>
          </a:p>
          <a:p>
            <a:endParaRPr lang="en-US" sz="1200">
              <a:cs typeface="ＭＳ Ｐゴシック"/>
            </a:endParaRPr>
          </a:p>
          <a:p>
            <a:r>
              <a:rPr lang="en-US" sz="1200">
                <a:cs typeface="ＭＳ Ｐゴシック"/>
              </a:rPr>
              <a:t>Mindich, David T.Z.  2004.  </a:t>
            </a:r>
            <a:r>
              <a:rPr lang="en-US" sz="1200" i="1">
                <a:cs typeface="ＭＳ Ｐゴシック"/>
              </a:rPr>
              <a:t>Tuned Out: Why Americans Under 40 Don’t Follow the </a:t>
            </a:r>
          </a:p>
          <a:p>
            <a:r>
              <a:rPr lang="en-US" sz="1200" i="1">
                <a:cs typeface="ＭＳ Ｐゴシック"/>
              </a:rPr>
              <a:t>News</a:t>
            </a:r>
            <a:r>
              <a:rPr lang="en-US" sz="1200">
                <a:cs typeface="ＭＳ Ｐゴシック"/>
              </a:rPr>
              <a:t>.  NY: Oxford University Press.</a:t>
            </a:r>
          </a:p>
          <a:p>
            <a:endParaRPr lang="en-US" sz="1200">
              <a:cs typeface="ＭＳ Ｐゴシック"/>
            </a:endParaRPr>
          </a:p>
          <a:p>
            <a:r>
              <a:rPr lang="en-US" sz="1200">
                <a:cs typeface="ＭＳ Ｐゴシック"/>
              </a:rPr>
              <a:t>News Literacy Project. Available online: </a:t>
            </a:r>
            <a:r>
              <a:rPr lang="en-US" sz="1200">
                <a:cs typeface="ＭＳ Ｐゴシック"/>
                <a:hlinkClick r:id="rId4"/>
              </a:rPr>
              <a:t>http://www.thenewsliteracyproject.org/</a:t>
            </a:r>
            <a:r>
              <a:rPr lang="en-US" sz="1200">
                <a:cs typeface="ＭＳ Ｐゴシック"/>
              </a:rPr>
              <a:t>. Accessed: November 9, 2010.</a:t>
            </a:r>
          </a:p>
          <a:p>
            <a:endParaRPr lang="en-US" sz="1200">
              <a:cs typeface="ＭＳ Ｐゴシック"/>
            </a:endParaRPr>
          </a:p>
          <a:p>
            <a:r>
              <a:rPr lang="en-US" sz="1200">
                <a:cs typeface="ＭＳ Ｐゴシック"/>
              </a:rPr>
              <a:t>Paterson, Thomas. 2007. </a:t>
            </a:r>
            <a:r>
              <a:rPr lang="en-US" sz="1200" i="1">
                <a:cs typeface="ＭＳ Ｐゴシック"/>
              </a:rPr>
              <a:t>Young People and the News</a:t>
            </a:r>
            <a:r>
              <a:rPr lang="en-US" sz="1200">
                <a:cs typeface="ＭＳ Ｐゴシック"/>
              </a:rPr>
              <a:t>. Boston: Joan Shorenstein Center</a:t>
            </a:r>
          </a:p>
          <a:p>
            <a:r>
              <a:rPr lang="en-US" sz="1200">
                <a:cs typeface="ＭＳ Ｐゴシック"/>
              </a:rPr>
              <a:t>On the Press, Politics, and Public Policy, John F. Kennedy School of Government, Harvard University. Available online: </a:t>
            </a:r>
            <a:r>
              <a:rPr lang="en-US" sz="1200">
                <a:cs typeface="ＭＳ Ｐゴシック"/>
                <a:hlinkClick r:id="rId5"/>
              </a:rPr>
              <a:t>http://www.hks.harvard.edu/presspol/research/carnegie-knight/young_people_and_news_2007.pdf</a:t>
            </a:r>
            <a:r>
              <a:rPr lang="en-US" sz="1200">
                <a:cs typeface="ＭＳ Ｐゴシック"/>
              </a:rPr>
              <a:t>. (July)</a:t>
            </a:r>
          </a:p>
          <a:p>
            <a:endParaRPr lang="en-US" sz="1200">
              <a:cs typeface="ＭＳ Ｐゴシック"/>
            </a:endParaRPr>
          </a:p>
          <a:p>
            <a:r>
              <a:rPr lang="en-US" sz="1200">
                <a:cs typeface="ＭＳ Ｐゴシック"/>
              </a:rPr>
              <a:t>“Press Accuracy Hits Two-Decade Low.” 2009. Pew Research Center for the People and the Press. Available online: </a:t>
            </a:r>
            <a:r>
              <a:rPr lang="en-US" sz="1200">
                <a:cs typeface="ＭＳ Ｐゴシック"/>
                <a:hlinkClick r:id="rId6"/>
              </a:rPr>
              <a:t>http://people-press.org/report/543/</a:t>
            </a:r>
            <a:r>
              <a:rPr lang="en-US" sz="1200">
                <a:cs typeface="ＭＳ Ｐゴシック"/>
              </a:rPr>
              <a:t>. September 13.</a:t>
            </a:r>
          </a:p>
          <a:p>
            <a:endParaRPr lang="en-US" sz="1200">
              <a:cs typeface="ＭＳ Ｐゴシック"/>
            </a:endParaRPr>
          </a:p>
          <a:p>
            <a:r>
              <a:rPr lang="en-US" sz="1200">
                <a:cs typeface="ＭＳ Ｐゴシック"/>
              </a:rPr>
              <a:t>Wattenberg, Martin P. 2008. </a:t>
            </a:r>
            <a:r>
              <a:rPr lang="en-US" sz="1200" i="1">
                <a:cs typeface="ＭＳ Ｐゴシック"/>
              </a:rPr>
              <a:t>Is Voting for Young People?</a:t>
            </a:r>
            <a:r>
              <a:rPr lang="en-US" sz="1200">
                <a:cs typeface="ＭＳ Ｐゴシック"/>
              </a:rPr>
              <a:t> NY: Pearson.</a:t>
            </a:r>
          </a:p>
          <a:p>
            <a:pPr eaLnBrk="0" hangingPunct="0"/>
            <a:endParaRPr lang="en-US" sz="1200">
              <a:cs typeface="ＭＳ Ｐゴシック"/>
            </a:endParaRPr>
          </a:p>
          <a:p>
            <a:r>
              <a:rPr lang="en-US" sz="1200">
                <a:cs typeface="ＭＳ Ｐゴシック"/>
              </a:rPr>
              <a:t>Zukin, Cliff, et al. 2006. </a:t>
            </a:r>
            <a:r>
              <a:rPr lang="ru-RU" sz="1200" i="1">
                <a:cs typeface="ＭＳ Ｐゴシック"/>
              </a:rPr>
              <a:t>A New Engagement?: Political Participation, Civic Life, and the Changing American Citizen</a:t>
            </a:r>
            <a:r>
              <a:rPr lang="en-US" sz="1200" b="1">
                <a:cs typeface="ＭＳ Ｐゴシック"/>
              </a:rPr>
              <a:t>. </a:t>
            </a:r>
            <a:r>
              <a:rPr lang="en-US" sz="1200">
                <a:cs typeface="ＭＳ Ｐゴシック"/>
              </a:rPr>
              <a:t>NY: Oxford U. Press.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990600" y="0"/>
            <a:ext cx="7848600" cy="971550"/>
          </a:xfrm>
        </p:spPr>
        <p:txBody>
          <a:bodyPr/>
          <a:lstStyle/>
          <a:p>
            <a:pPr eaLnBrk="1" hangingPunct="1"/>
            <a:r>
              <a:rPr lang="en-US" smtClean="0">
                <a:solidFill>
                  <a:srgbClr val="CC0000"/>
                </a:solidFill>
              </a:rPr>
              <a:t>Millennials Tuned Out</a:t>
            </a:r>
          </a:p>
        </p:txBody>
      </p:sp>
      <p:sp>
        <p:nvSpPr>
          <p:cNvPr id="22530"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22531" name="Text Box 4"/>
          <p:cNvSpPr txBox="1">
            <a:spLocks noChangeArrowheads="1"/>
          </p:cNvSpPr>
          <p:nvPr/>
        </p:nvSpPr>
        <p:spPr bwMode="auto">
          <a:xfrm>
            <a:off x="965200" y="765175"/>
            <a:ext cx="7583488" cy="1247775"/>
          </a:xfrm>
          <a:prstGeom prst="rect">
            <a:avLst/>
          </a:prstGeom>
          <a:noFill/>
          <a:ln w="9525">
            <a:noFill/>
            <a:miter lim="800000"/>
            <a:headEnd/>
            <a:tailEnd/>
          </a:ln>
        </p:spPr>
        <p:txBody>
          <a:bodyPr>
            <a:spAutoFit/>
          </a:bodyPr>
          <a:lstStyle/>
          <a:p>
            <a:pPr marL="457200" indent="-457200" eaLnBrk="0" hangingPunct="0"/>
            <a:r>
              <a:rPr lang="en-US" sz="1900">
                <a:cs typeface="ＭＳ Ｐゴシック"/>
              </a:rPr>
              <a:t>“</a:t>
            </a:r>
            <a:r>
              <a:rPr lang="en-US" sz="1900" b="1">
                <a:cs typeface="ＭＳ Ｐゴシック"/>
              </a:rPr>
              <a:t>Press Accuracy Rating Hits Two Decade Low”</a:t>
            </a:r>
          </a:p>
          <a:p>
            <a:pPr marL="457200" indent="-457200" eaLnBrk="0" hangingPunct="0"/>
            <a:r>
              <a:rPr lang="en-US" sz="1900">
                <a:cs typeface="ＭＳ Ｐゴシック"/>
              </a:rPr>
              <a:t>-Report published by the Pew Center for the People and the Press (Sept 13, 2009) </a:t>
            </a:r>
            <a:endParaRPr lang="en-US" sz="1900" b="1">
              <a:cs typeface="ＭＳ Ｐゴシック"/>
            </a:endParaRPr>
          </a:p>
          <a:p>
            <a:pPr marL="914400" lvl="1" indent="-457200" eaLnBrk="0" hangingPunct="0"/>
            <a:endParaRPr lang="en-US" sz="1900">
              <a:cs typeface="ＭＳ Ｐゴシック"/>
            </a:endParaRPr>
          </a:p>
        </p:txBody>
      </p:sp>
      <p:pic>
        <p:nvPicPr>
          <p:cNvPr id="22532" name="Picture 7"/>
          <p:cNvPicPr>
            <a:picLocks noChangeAspect="1" noChangeArrowheads="1"/>
          </p:cNvPicPr>
          <p:nvPr/>
        </p:nvPicPr>
        <p:blipFill>
          <a:blip r:embed="rId3" cstate="print"/>
          <a:srcRect/>
          <a:stretch>
            <a:fillRect/>
          </a:stretch>
        </p:blipFill>
        <p:spPr bwMode="auto">
          <a:xfrm>
            <a:off x="974725" y="1831975"/>
            <a:ext cx="3368675" cy="3195638"/>
          </a:xfrm>
          <a:prstGeom prst="rect">
            <a:avLst/>
          </a:prstGeom>
          <a:noFill/>
          <a:ln w="9525">
            <a:noFill/>
            <a:miter lim="800000"/>
            <a:headEnd/>
            <a:tailEnd/>
          </a:ln>
        </p:spPr>
      </p:pic>
      <p:pic>
        <p:nvPicPr>
          <p:cNvPr id="22533" name="Picture 8"/>
          <p:cNvPicPr>
            <a:picLocks noChangeAspect="1" noChangeArrowheads="1"/>
          </p:cNvPicPr>
          <p:nvPr/>
        </p:nvPicPr>
        <p:blipFill>
          <a:blip r:embed="rId4" cstate="print"/>
          <a:srcRect/>
          <a:stretch>
            <a:fillRect/>
          </a:stretch>
        </p:blipFill>
        <p:spPr bwMode="auto">
          <a:xfrm>
            <a:off x="4608513" y="1858963"/>
            <a:ext cx="3497262"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990600" y="0"/>
            <a:ext cx="7848600" cy="971550"/>
          </a:xfrm>
        </p:spPr>
        <p:txBody>
          <a:bodyPr/>
          <a:lstStyle/>
          <a:p>
            <a:pPr eaLnBrk="1" hangingPunct="1"/>
            <a:r>
              <a:rPr lang="en-US" smtClean="0">
                <a:solidFill>
                  <a:srgbClr val="CC0000"/>
                </a:solidFill>
              </a:rPr>
              <a:t>Millennials Tuned Out (continued)</a:t>
            </a:r>
          </a:p>
        </p:txBody>
      </p:sp>
      <p:sp>
        <p:nvSpPr>
          <p:cNvPr id="24578"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24579" name="Text Box 4"/>
          <p:cNvSpPr txBox="1">
            <a:spLocks noChangeArrowheads="1"/>
          </p:cNvSpPr>
          <p:nvPr/>
        </p:nvSpPr>
        <p:spPr bwMode="auto">
          <a:xfrm>
            <a:off x="965200" y="765175"/>
            <a:ext cx="7583488" cy="5368925"/>
          </a:xfrm>
          <a:prstGeom prst="rect">
            <a:avLst/>
          </a:prstGeom>
          <a:noFill/>
          <a:ln w="9525">
            <a:noFill/>
            <a:miter lim="800000"/>
            <a:headEnd/>
            <a:tailEnd/>
          </a:ln>
        </p:spPr>
        <p:txBody>
          <a:bodyPr>
            <a:spAutoFit/>
          </a:bodyPr>
          <a:lstStyle/>
          <a:p>
            <a:pPr marL="457200" indent="-457200" eaLnBrk="0" hangingPunct="0"/>
            <a:r>
              <a:rPr lang="en-US" sz="1900">
                <a:cs typeface="ＭＳ Ｐゴシック"/>
              </a:rPr>
              <a:t>“</a:t>
            </a:r>
            <a:r>
              <a:rPr lang="en-US" sz="1900" b="1">
                <a:cs typeface="ＭＳ Ｐゴシック"/>
              </a:rPr>
              <a:t>Young People and the News”</a:t>
            </a:r>
          </a:p>
          <a:p>
            <a:pPr marL="914400" lvl="1" indent="-457200" eaLnBrk="0" hangingPunct="0"/>
            <a:r>
              <a:rPr lang="en-US" sz="1900">
                <a:cs typeface="ＭＳ Ｐゴシック"/>
              </a:rPr>
              <a:t>-Report prepared by Thomas Paterson of the Shorenstein Center on the Press (July 2007)</a:t>
            </a:r>
            <a:r>
              <a:rPr lang="en-US">
                <a:cs typeface="ＭＳ Ｐゴシック"/>
              </a:rPr>
              <a:t> </a:t>
            </a:r>
          </a:p>
          <a:p>
            <a:pPr marL="914400" lvl="1" indent="-457200" eaLnBrk="0" hangingPunct="0"/>
            <a:r>
              <a:rPr lang="en-US" sz="1900">
                <a:cs typeface="ＭＳ Ｐゴシック"/>
              </a:rPr>
              <a:t>- </a:t>
            </a:r>
            <a:r>
              <a:rPr lang="en-US" sz="1900" b="1">
                <a:cs typeface="ＭＳ Ｐゴシック"/>
              </a:rPr>
              <a:t>Newspapers?</a:t>
            </a:r>
            <a:r>
              <a:rPr lang="en-US" sz="1900">
                <a:cs typeface="ＭＳ Ｐゴシック"/>
              </a:rPr>
              <a:t> Only 9% of teenagers read a newspaper daily, 46% hardly ever/not at all </a:t>
            </a:r>
          </a:p>
          <a:p>
            <a:pPr marL="914400" lvl="1" indent="-457200" eaLnBrk="0" hangingPunct="0"/>
            <a:r>
              <a:rPr lang="en-US" sz="1900">
                <a:cs typeface="ＭＳ Ｐゴシック"/>
              </a:rPr>
              <a:t>-</a:t>
            </a:r>
            <a:r>
              <a:rPr lang="en-US" sz="1900" b="1">
                <a:cs typeface="ＭＳ Ｐゴシック"/>
              </a:rPr>
              <a:t>National television news?</a:t>
            </a:r>
            <a:r>
              <a:rPr lang="en-US" sz="1900">
                <a:cs typeface="ＭＳ Ｐゴシック"/>
              </a:rPr>
              <a:t>  31% of teenagers watch national TV news daily, 22% several times a week, and 23% once a week.  Similar numbers for local news.</a:t>
            </a:r>
          </a:p>
          <a:p>
            <a:pPr marL="914400" lvl="1" indent="-457200" eaLnBrk="0" hangingPunct="0"/>
            <a:r>
              <a:rPr lang="en-US" sz="1900">
                <a:cs typeface="ＭＳ Ｐゴシック"/>
              </a:rPr>
              <a:t>-</a:t>
            </a:r>
            <a:r>
              <a:rPr lang="en-US" sz="1900" b="1">
                <a:cs typeface="ＭＳ Ｐゴシック"/>
              </a:rPr>
              <a:t>Radio?</a:t>
            </a:r>
            <a:r>
              <a:rPr lang="en-US" sz="1900">
                <a:cs typeface="ＭＳ Ｐゴシック"/>
              </a:rPr>
              <a:t>  25% listen to radio news daily, 13% several times a week, and 18% once a week.</a:t>
            </a:r>
          </a:p>
          <a:p>
            <a:pPr marL="914400" lvl="1" indent="-457200" eaLnBrk="0" hangingPunct="0"/>
            <a:r>
              <a:rPr lang="en-US" sz="1900">
                <a:cs typeface="ＭＳ Ｐゴシック"/>
              </a:rPr>
              <a:t>-</a:t>
            </a:r>
            <a:r>
              <a:rPr lang="en-US" sz="1900" b="1">
                <a:cs typeface="ＭＳ Ｐゴシック"/>
              </a:rPr>
              <a:t>The Internet?</a:t>
            </a:r>
            <a:r>
              <a:rPr lang="en-US" sz="1900">
                <a:cs typeface="ＭＳ Ｐゴシック"/>
              </a:rPr>
              <a:t>  20% use the internet as a news source daily, 23% several times a week, and 15% once weekly.  A full 32% do not use the internet as a news source.</a:t>
            </a:r>
          </a:p>
          <a:p>
            <a:pPr marL="914400" lvl="1" indent="-457200" eaLnBrk="0" hangingPunct="0"/>
            <a:r>
              <a:rPr lang="en-US" sz="1900">
                <a:cs typeface="ＭＳ Ｐゴシック"/>
              </a:rPr>
              <a:t>-</a:t>
            </a:r>
            <a:r>
              <a:rPr lang="en-US" sz="1900">
                <a:latin typeface="Swis721 Lt BT"/>
                <a:cs typeface="ＭＳ Ｐゴシック"/>
              </a:rPr>
              <a:t>Young people watch non-news related programming and read magazines and books in similar numbers with older adults (</a:t>
            </a:r>
            <a:r>
              <a:rPr lang="en-US" sz="1900" i="1">
                <a:latin typeface="Swis721 Lt BT"/>
                <a:cs typeface="ＭＳ Ｐゴシック"/>
              </a:rPr>
              <a:t>Source</a:t>
            </a:r>
            <a:r>
              <a:rPr lang="en-US" sz="1900">
                <a:latin typeface="Swis721 Lt BT"/>
                <a:cs typeface="ＭＳ Ｐゴシック"/>
              </a:rPr>
              <a:t>: Pew Research Center Biennial News Consumption Survey, 2004)</a:t>
            </a:r>
          </a:p>
          <a:p>
            <a:pPr marL="914400" lvl="1" indent="-457200" eaLnBrk="0" hangingPunct="0"/>
            <a:endParaRPr lang="en-US" sz="1900">
              <a:cs typeface="ＭＳ Ｐゴシック"/>
            </a:endParaRPr>
          </a:p>
        </p:txBody>
      </p:sp>
      <p:pic>
        <p:nvPicPr>
          <p:cNvPr id="24580" name="Picture 5"/>
          <p:cNvPicPr>
            <a:picLocks noChangeAspect="1" noChangeArrowheads="1"/>
          </p:cNvPicPr>
          <p:nvPr/>
        </p:nvPicPr>
        <p:blipFill>
          <a:blip r:embed="rId3" cstate="print"/>
          <a:srcRect/>
          <a:stretch>
            <a:fillRect/>
          </a:stretch>
        </p:blipFill>
        <p:spPr bwMode="auto">
          <a:xfrm>
            <a:off x="0" y="4348163"/>
            <a:ext cx="1417638" cy="250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990600" y="0"/>
            <a:ext cx="7848600" cy="971550"/>
          </a:xfrm>
        </p:spPr>
        <p:txBody>
          <a:bodyPr/>
          <a:lstStyle/>
          <a:p>
            <a:pPr eaLnBrk="1" hangingPunct="1"/>
            <a:r>
              <a:rPr lang="en-US" smtClean="0">
                <a:solidFill>
                  <a:srgbClr val="CC0000"/>
                </a:solidFill>
              </a:rPr>
              <a:t>The Dumbest Generation?</a:t>
            </a:r>
          </a:p>
        </p:txBody>
      </p:sp>
      <p:sp>
        <p:nvSpPr>
          <p:cNvPr id="26626"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26627" name="Text Box 4"/>
          <p:cNvSpPr txBox="1">
            <a:spLocks noChangeArrowheads="1"/>
          </p:cNvSpPr>
          <p:nvPr/>
        </p:nvSpPr>
        <p:spPr bwMode="auto">
          <a:xfrm>
            <a:off x="965200" y="765175"/>
            <a:ext cx="7583488" cy="5657850"/>
          </a:xfrm>
          <a:prstGeom prst="rect">
            <a:avLst/>
          </a:prstGeom>
          <a:noFill/>
          <a:ln w="9525">
            <a:noFill/>
            <a:miter lim="800000"/>
            <a:headEnd/>
            <a:tailEnd/>
          </a:ln>
        </p:spPr>
        <p:txBody>
          <a:bodyPr>
            <a:spAutoFit/>
          </a:bodyPr>
          <a:lstStyle/>
          <a:p>
            <a:pPr eaLnBrk="0" hangingPunct="0"/>
            <a:r>
              <a:rPr lang="en-US" sz="1900" b="1">
                <a:cs typeface="ＭＳ Ｐゴシック"/>
              </a:rPr>
              <a:t>Written by Mark Bauerlein (2008), selected excerpts</a:t>
            </a:r>
            <a:r>
              <a:rPr lang="en-US" sz="1900">
                <a:cs typeface="ＭＳ Ｐゴシック"/>
              </a:rPr>
              <a:t>:</a:t>
            </a:r>
            <a:endParaRPr lang="en-US" sz="1900" b="1">
              <a:cs typeface="ＭＳ Ｐゴシック"/>
            </a:endParaRPr>
          </a:p>
          <a:p>
            <a:pPr marL="114300" lvl="1" eaLnBrk="0" hangingPunct="0"/>
            <a:r>
              <a:rPr lang="en-US" sz="1900">
                <a:cs typeface="ＭＳ Ｐゴシック"/>
              </a:rPr>
              <a:t>-</a:t>
            </a:r>
            <a:r>
              <a:rPr lang="en-US" sz="1900" b="1">
                <a:cs typeface="ＭＳ Ｐゴシック"/>
              </a:rPr>
              <a:t>Opportunity</a:t>
            </a:r>
            <a:r>
              <a:rPr lang="en-US" sz="1900">
                <a:cs typeface="ＭＳ Ｐゴシック"/>
              </a:rPr>
              <a:t>: “All the ingredients for making and </a:t>
            </a:r>
          </a:p>
          <a:p>
            <a:pPr marL="114300" lvl="1" eaLnBrk="0" hangingPunct="0"/>
            <a:r>
              <a:rPr lang="en-US" sz="1900">
                <a:cs typeface="ＭＳ Ｐゴシック"/>
              </a:rPr>
              <a:t>informed and intelligent citizen are in place. But it hasn’t </a:t>
            </a:r>
          </a:p>
          <a:p>
            <a:pPr marL="114300" lvl="1" eaLnBrk="0" hangingPunct="0"/>
            <a:r>
              <a:rPr lang="en-US" sz="1900">
                <a:cs typeface="ＭＳ Ｐゴシック"/>
              </a:rPr>
              <a:t>happened.” </a:t>
            </a:r>
          </a:p>
          <a:p>
            <a:pPr marL="114300" lvl="1" eaLnBrk="0" hangingPunct="0"/>
            <a:r>
              <a:rPr lang="en-US" sz="1900">
                <a:cs typeface="ＭＳ Ｐゴシック"/>
              </a:rPr>
              <a:t>-</a:t>
            </a:r>
            <a:r>
              <a:rPr lang="en-US" sz="1900" b="1">
                <a:cs typeface="ＭＳ Ｐゴシック"/>
              </a:rPr>
              <a:t>Outcome</a:t>
            </a:r>
            <a:r>
              <a:rPr lang="en-US" sz="1900">
                <a:cs typeface="ＭＳ Ｐゴシック"/>
              </a:rPr>
              <a:t>: “Most young Americans possess little of the </a:t>
            </a:r>
          </a:p>
          <a:p>
            <a:pPr marL="114300" lvl="1" eaLnBrk="0" hangingPunct="0"/>
            <a:r>
              <a:rPr lang="en-US" sz="1900">
                <a:cs typeface="ＭＳ Ｐゴシック"/>
              </a:rPr>
              <a:t>knowledge that makes for an informed citizen, and too </a:t>
            </a:r>
          </a:p>
          <a:p>
            <a:pPr marL="114300" lvl="1" eaLnBrk="0" hangingPunct="0"/>
            <a:r>
              <a:rPr lang="en-US" sz="1900">
                <a:cs typeface="ＭＳ Ｐゴシック"/>
              </a:rPr>
              <a:t>few of them master the skills needed to negotiate an information-heavy, communication-based society and economy.”</a:t>
            </a:r>
          </a:p>
          <a:p>
            <a:pPr marL="114300" lvl="1" eaLnBrk="0" hangingPunct="0"/>
            <a:r>
              <a:rPr lang="en-US" sz="1900">
                <a:cs typeface="ＭＳ Ｐゴシック"/>
              </a:rPr>
              <a:t>-</a:t>
            </a:r>
            <a:r>
              <a:rPr lang="en-US" sz="1900" b="1">
                <a:cs typeface="ＭＳ Ｐゴシック"/>
              </a:rPr>
              <a:t>Paradox of the Dumbest Generation</a:t>
            </a:r>
          </a:p>
          <a:p>
            <a:pPr marL="114300" lvl="1" eaLnBrk="0" hangingPunct="0"/>
            <a:r>
              <a:rPr lang="en-US" sz="1900">
                <a:cs typeface="ＭＳ Ｐゴシック"/>
              </a:rPr>
              <a:t>-</a:t>
            </a:r>
            <a:r>
              <a:rPr lang="en-US" sz="1900" b="1">
                <a:cs typeface="ＭＳ Ｐゴシック"/>
              </a:rPr>
              <a:t>The Problem</a:t>
            </a:r>
            <a:r>
              <a:rPr lang="en-US" sz="1900">
                <a:cs typeface="ＭＳ Ｐゴシック"/>
              </a:rPr>
              <a:t>: “Uninterested in reading and unworried about the consequences, kids reject books as they do vegetables, and the exhortations of their teachers fall flat. A quick glance at their newspaper once a day would augment their courses in government…But those complements don’t happen.”</a:t>
            </a:r>
          </a:p>
          <a:p>
            <a:pPr marL="114300" lvl="1" eaLnBrk="0" hangingPunct="0"/>
            <a:r>
              <a:rPr lang="en-US" sz="1900" b="1">
                <a:cs typeface="ＭＳ Ｐゴシック"/>
              </a:rPr>
              <a:t>-The Consequences</a:t>
            </a:r>
            <a:r>
              <a:rPr lang="en-US" sz="1900">
                <a:cs typeface="ＭＳ Ｐゴシック"/>
              </a:rPr>
              <a:t>: “Democracy requires an informed electorate, and knowledge deficits equal civic decay. Individual freedom means the freedom not to vote, not to read the newspaper, not to contemplate the facts of U.S. history, not to frequent the public square—in a word, to opt out of civic life.”</a:t>
            </a:r>
            <a:r>
              <a:rPr lang="en-US">
                <a:cs typeface="ＭＳ Ｐゴシック"/>
              </a:rPr>
              <a:t> </a:t>
            </a:r>
          </a:p>
        </p:txBody>
      </p:sp>
      <p:pic>
        <p:nvPicPr>
          <p:cNvPr id="26628" name="Picture 6"/>
          <p:cNvPicPr>
            <a:picLocks noChangeAspect="1" noChangeArrowheads="1"/>
          </p:cNvPicPr>
          <p:nvPr/>
        </p:nvPicPr>
        <p:blipFill>
          <a:blip r:embed="rId3" cstate="print"/>
          <a:srcRect/>
          <a:stretch>
            <a:fillRect/>
          </a:stretch>
        </p:blipFill>
        <p:spPr bwMode="auto">
          <a:xfrm>
            <a:off x="7265988" y="0"/>
            <a:ext cx="1878012" cy="260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990600" y="0"/>
            <a:ext cx="7848600" cy="806450"/>
          </a:xfrm>
        </p:spPr>
        <p:txBody>
          <a:bodyPr/>
          <a:lstStyle/>
          <a:p>
            <a:pPr eaLnBrk="1" hangingPunct="1"/>
            <a:r>
              <a:rPr lang="en-US" smtClean="0">
                <a:solidFill>
                  <a:srgbClr val="CC0000"/>
                </a:solidFill>
              </a:rPr>
              <a:t>Is Voting for Young People?</a:t>
            </a:r>
          </a:p>
        </p:txBody>
      </p:sp>
      <p:sp>
        <p:nvSpPr>
          <p:cNvPr id="28674"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28675" name="Text Box 4"/>
          <p:cNvSpPr txBox="1">
            <a:spLocks noChangeArrowheads="1"/>
          </p:cNvSpPr>
          <p:nvPr/>
        </p:nvSpPr>
        <p:spPr bwMode="auto">
          <a:xfrm>
            <a:off x="965200" y="644525"/>
            <a:ext cx="7583488" cy="5859463"/>
          </a:xfrm>
          <a:prstGeom prst="rect">
            <a:avLst/>
          </a:prstGeom>
          <a:noFill/>
          <a:ln w="9525">
            <a:noFill/>
            <a:miter lim="800000"/>
            <a:headEnd/>
            <a:tailEnd/>
          </a:ln>
        </p:spPr>
        <p:txBody>
          <a:bodyPr>
            <a:spAutoFit/>
          </a:bodyPr>
          <a:lstStyle/>
          <a:p>
            <a:pPr marL="457200" indent="-457200"/>
            <a:r>
              <a:rPr lang="en-US" sz="1800" b="1">
                <a:cs typeface="ＭＳ Ｐゴシック"/>
              </a:rPr>
              <a:t>Central argument: “…</a:t>
            </a:r>
            <a:r>
              <a:rPr lang="en-US" sz="1800">
                <a:cs typeface="ＭＳ Ｐゴシック"/>
              </a:rPr>
              <a:t>Over the last three decades, politics and voting have indeed become more and more the province of the elderly, which will be shown to be the case not only in the United States, but throughout the world’s advanced industrialized democracies. There is in fact a rift between politicians and young adults, although not one of mutual contempt but rather of mutual neglect.”</a:t>
            </a:r>
            <a:r>
              <a:rPr lang="en-US" sz="1800" b="1">
                <a:cs typeface="ＭＳ Ｐゴシック"/>
              </a:rPr>
              <a:t>		</a:t>
            </a:r>
          </a:p>
          <a:p>
            <a:pPr marL="457200" indent="-457200"/>
            <a:r>
              <a:rPr lang="en-US" sz="1800">
                <a:cs typeface="ＭＳ Ｐゴシック"/>
              </a:rPr>
              <a:t>	</a:t>
            </a:r>
          </a:p>
          <a:p>
            <a:pPr marL="457200" indent="-457200"/>
            <a:r>
              <a:rPr lang="en-US" sz="1800">
                <a:cs typeface="ＭＳ Ｐゴシック"/>
              </a:rPr>
              <a:t>	1. “The younger someone is, the less likely he or she is reading 	a newspaper.”</a:t>
            </a:r>
          </a:p>
          <a:p>
            <a:pPr marL="457200" indent="-457200"/>
            <a:endParaRPr lang="en-US" sz="1800">
              <a:cs typeface="ＭＳ Ｐゴシック"/>
            </a:endParaRPr>
          </a:p>
          <a:p>
            <a:pPr marL="457200" indent="-457200"/>
            <a:r>
              <a:rPr lang="en-US" sz="1800">
                <a:cs typeface="ＭＳ Ｐゴシック"/>
              </a:rPr>
              <a:t>	2. TV news audience heavily skewed toward the elderly; young 	people switch to other programs when political events are 	televised</a:t>
            </a:r>
          </a:p>
          <a:p>
            <a:pPr marL="457200" indent="-457200"/>
            <a:endParaRPr lang="en-US" sz="1800">
              <a:cs typeface="ＭＳ Ｐゴシック"/>
            </a:endParaRPr>
          </a:p>
          <a:p>
            <a:pPr marL="457200" indent="-457200"/>
            <a:r>
              <a:rPr lang="en-US" sz="1800">
                <a:cs typeface="ＭＳ Ｐゴシック"/>
              </a:rPr>
              <a:t>	3. “Young adults today can hardly challenge the political 	establishment if they don’t have a basic grasp of what is going 	on in the political world.</a:t>
            </a:r>
          </a:p>
          <a:p>
            <a:pPr marL="457200" indent="-457200"/>
            <a:endParaRPr lang="en-US" sz="1800">
              <a:cs typeface="ＭＳ Ｐゴシック"/>
            </a:endParaRPr>
          </a:p>
          <a:p>
            <a:pPr marL="457200" indent="-457200"/>
            <a:r>
              <a:rPr lang="en-US" sz="1800">
                <a:cs typeface="ＭＳ Ｐゴシック"/>
              </a:rPr>
              <a:t>	4. Lowered voting age contributed to decline in turnout rates 	among young people—global phenomenon</a:t>
            </a:r>
          </a:p>
          <a:p>
            <a:pPr marL="457200" indent="-457200">
              <a:lnSpc>
                <a:spcPct val="80000"/>
              </a:lnSpc>
              <a:spcBef>
                <a:spcPct val="20000"/>
              </a:spcBef>
              <a:buClr>
                <a:srgbClr val="7391DC"/>
              </a:buClr>
              <a:buSzPct val="85000"/>
            </a:pPr>
            <a:r>
              <a:rPr lang="en-US" sz="1800">
                <a:solidFill>
                  <a:srgbClr val="0000FF"/>
                </a:solidFill>
                <a:cs typeface="ＭＳ Ｐゴシック"/>
              </a:rPr>
              <a:t>			</a:t>
            </a:r>
          </a:p>
        </p:txBody>
      </p:sp>
      <p:pic>
        <p:nvPicPr>
          <p:cNvPr id="28676" name="Picture 7"/>
          <p:cNvPicPr>
            <a:picLocks noChangeAspect="1" noChangeArrowheads="1"/>
          </p:cNvPicPr>
          <p:nvPr/>
        </p:nvPicPr>
        <p:blipFill>
          <a:blip r:embed="rId3" cstate="print"/>
          <a:srcRect/>
          <a:stretch>
            <a:fillRect/>
          </a:stretch>
        </p:blipFill>
        <p:spPr bwMode="auto">
          <a:xfrm>
            <a:off x="0" y="3111500"/>
            <a:ext cx="152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990600" y="0"/>
            <a:ext cx="7848600" cy="1277938"/>
          </a:xfrm>
        </p:spPr>
        <p:txBody>
          <a:bodyPr/>
          <a:lstStyle/>
          <a:p>
            <a:pPr eaLnBrk="1" hangingPunct="1"/>
            <a:r>
              <a:rPr lang="en-US" sz="3200" smtClean="0">
                <a:solidFill>
                  <a:srgbClr val="CC0000"/>
                </a:solidFill>
              </a:rPr>
              <a:t>The Internet Generation: Engaged Citizens or Political Dropouts?</a:t>
            </a:r>
          </a:p>
        </p:txBody>
      </p:sp>
      <p:sp>
        <p:nvSpPr>
          <p:cNvPr id="30722" name="Rectangle 3"/>
          <p:cNvSpPr>
            <a:spLocks noGrp="1" noChangeArrowheads="1"/>
          </p:cNvSpPr>
          <p:nvPr>
            <p:ph type="body" sz="half" idx="4294967295"/>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30723" name="Text Box 4"/>
          <p:cNvSpPr txBox="1">
            <a:spLocks noChangeArrowheads="1"/>
          </p:cNvSpPr>
          <p:nvPr/>
        </p:nvSpPr>
        <p:spPr bwMode="auto">
          <a:xfrm>
            <a:off x="965200" y="1352550"/>
            <a:ext cx="7583488" cy="5491163"/>
          </a:xfrm>
          <a:prstGeom prst="rect">
            <a:avLst/>
          </a:prstGeom>
          <a:noFill/>
          <a:ln w="9525">
            <a:noFill/>
            <a:miter lim="800000"/>
            <a:headEnd/>
            <a:tailEnd/>
          </a:ln>
        </p:spPr>
        <p:txBody>
          <a:bodyPr>
            <a:spAutoFit/>
          </a:bodyPr>
          <a:lstStyle/>
          <a:p>
            <a:pPr marL="457200" indent="-457200"/>
            <a:r>
              <a:rPr lang="en-US" sz="1800" b="1">
                <a:cs typeface="ＭＳ Ｐゴシック"/>
              </a:rPr>
              <a:t>Political dropouts: </a:t>
            </a:r>
            <a:r>
              <a:rPr lang="en-US" sz="1800">
                <a:cs typeface="ＭＳ Ｐゴシック"/>
              </a:rPr>
              <a:t>“…young citizens so inattentive to the political world around them that they lack the minimal knowledge needed to distinguish and thus choose among parties or candidates.”</a:t>
            </a:r>
            <a:r>
              <a:rPr lang="en-US">
                <a:cs typeface="ＭＳ Ｐゴシック"/>
              </a:rPr>
              <a:t> </a:t>
            </a:r>
            <a:r>
              <a:rPr lang="en-US" sz="1800" b="1">
                <a:cs typeface="ＭＳ Ｐゴシック"/>
              </a:rPr>
              <a:t>		</a:t>
            </a:r>
          </a:p>
          <a:p>
            <a:pPr marL="457200" indent="-457200"/>
            <a:r>
              <a:rPr lang="en-US" sz="1800">
                <a:cs typeface="ＭＳ Ｐゴシック"/>
              </a:rPr>
              <a:t>	</a:t>
            </a:r>
          </a:p>
          <a:p>
            <a:pPr marL="457200" indent="-457200"/>
            <a:r>
              <a:rPr lang="en-US" sz="1800">
                <a:cs typeface="ＭＳ Ｐゴシック"/>
              </a:rPr>
              <a:t>	1. Previous generations voted on the basis of civic duty; 	nowadays, political knowledge is the driving force</a:t>
            </a:r>
          </a:p>
          <a:p>
            <a:pPr marL="457200" indent="-457200"/>
            <a:endParaRPr lang="en-US" sz="1800">
              <a:cs typeface="ＭＳ Ｐゴシック"/>
            </a:endParaRPr>
          </a:p>
          <a:p>
            <a:pPr marL="457200" indent="-457200"/>
            <a:r>
              <a:rPr lang="en-US" sz="1800">
                <a:cs typeface="ＭＳ Ｐゴシック"/>
              </a:rPr>
              <a:t>	2. “…The digital divide is increasingly based on skills.”</a:t>
            </a:r>
          </a:p>
          <a:p>
            <a:pPr marL="457200" indent="-457200"/>
            <a:endParaRPr lang="en-US" sz="1800">
              <a:cs typeface="ＭＳ Ｐゴシック"/>
            </a:endParaRPr>
          </a:p>
          <a:p>
            <a:pPr marL="457200" indent="-457200"/>
            <a:r>
              <a:rPr lang="en-US" sz="1800">
                <a:cs typeface="ＭＳ Ｐゴシック"/>
              </a:rPr>
              <a:t>	3. Solutions:</a:t>
            </a:r>
          </a:p>
          <a:p>
            <a:pPr marL="457200" indent="-457200"/>
            <a:r>
              <a:rPr lang="en-US" sz="1800">
                <a:cs typeface="ＭＳ Ｐゴシック"/>
              </a:rPr>
              <a:t>	a. “…Schools systems of the countries high in civic literacy 	were better at encouraging a larger proportion of students to 	read newspapers and books, use libraries and maps, write 	letters, etc, habits they retained into adulthood.” </a:t>
            </a:r>
          </a:p>
          <a:p>
            <a:pPr marL="457200" indent="-457200"/>
            <a:r>
              <a:rPr lang="en-US" sz="1800">
                <a:cs typeface="ＭＳ Ｐゴシック"/>
              </a:rPr>
              <a:t>	b. “A key dimension lies in integrating the course content with 	the communications networks that link members of the Internet 	generation, so as to break down the barriers between the 	political world and the world of the young adult.”</a:t>
            </a:r>
            <a:r>
              <a:rPr lang="en-US">
                <a:cs typeface="ＭＳ Ｐゴシック"/>
              </a:rPr>
              <a:t> </a:t>
            </a:r>
            <a:r>
              <a:rPr lang="en-US" sz="1800">
                <a:solidFill>
                  <a:srgbClr val="0000FF"/>
                </a:solidFill>
                <a:cs typeface="ＭＳ Ｐゴシック"/>
              </a:rPr>
              <a:t>			</a:t>
            </a:r>
          </a:p>
        </p:txBody>
      </p:sp>
      <p:pic>
        <p:nvPicPr>
          <p:cNvPr id="30724" name="Picture 6"/>
          <p:cNvPicPr>
            <a:picLocks noChangeAspect="1" noChangeArrowheads="1"/>
          </p:cNvPicPr>
          <p:nvPr/>
        </p:nvPicPr>
        <p:blipFill>
          <a:blip r:embed="rId3" cstate="print"/>
          <a:srcRect l="14444" r="16499"/>
          <a:stretch>
            <a:fillRect/>
          </a:stretch>
        </p:blipFill>
        <p:spPr bwMode="auto">
          <a:xfrm>
            <a:off x="0" y="3074988"/>
            <a:ext cx="1922463" cy="278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0" y="0"/>
            <a:ext cx="1127125" cy="6858000"/>
          </a:xfrm>
          <a:prstGeom prst="rect">
            <a:avLst/>
          </a:prstGeom>
          <a:solidFill>
            <a:schemeClr val="bg1"/>
          </a:solidFill>
          <a:ln w="9525">
            <a:noFill/>
            <a:miter lim="800000"/>
            <a:headEnd/>
            <a:tailEnd/>
          </a:ln>
        </p:spPr>
        <p:txBody>
          <a:bodyPr wrap="none" anchor="ctr"/>
          <a:lstStyle/>
          <a:p>
            <a:pPr eaLnBrk="0" hangingPunct="0"/>
            <a:endParaRPr lang="en-US">
              <a:cs typeface="ＭＳ Ｐゴシック"/>
            </a:endParaRPr>
          </a:p>
        </p:txBody>
      </p:sp>
      <p:pic>
        <p:nvPicPr>
          <p:cNvPr id="32770" name="Picture 8" descr="M_page"/>
          <p:cNvPicPr>
            <a:picLocks noChangeAspect="1" noChangeArrowheads="1"/>
          </p:cNvPicPr>
          <p:nvPr/>
        </p:nvPicPr>
        <p:blipFill>
          <a:blip r:embed="rId3" cstate="print"/>
          <a:srcRect/>
          <a:stretch>
            <a:fillRect/>
          </a:stretch>
        </p:blipFill>
        <p:spPr bwMode="auto">
          <a:xfrm>
            <a:off x="2676525" y="1090613"/>
            <a:ext cx="6467475" cy="5767387"/>
          </a:xfrm>
          <a:prstGeom prst="rect">
            <a:avLst/>
          </a:prstGeom>
          <a:noFill/>
          <a:ln w="9525">
            <a:noFill/>
            <a:miter lim="800000"/>
            <a:headEnd/>
            <a:tailEnd/>
          </a:ln>
        </p:spPr>
      </p:pic>
      <p:sp>
        <p:nvSpPr>
          <p:cNvPr id="32771" name="Rectangle 6"/>
          <p:cNvSpPr>
            <a:spLocks noChangeArrowheads="1"/>
          </p:cNvSpPr>
          <p:nvPr/>
        </p:nvSpPr>
        <p:spPr bwMode="auto">
          <a:xfrm>
            <a:off x="225425" y="0"/>
            <a:ext cx="8518525" cy="1835150"/>
          </a:xfrm>
          <a:prstGeom prst="rect">
            <a:avLst/>
          </a:prstGeom>
          <a:noFill/>
          <a:ln w="9525">
            <a:noFill/>
            <a:miter lim="800000"/>
            <a:headEnd/>
            <a:tailEnd/>
          </a:ln>
        </p:spPr>
        <p:txBody>
          <a:bodyPr anchor="ctr"/>
          <a:lstStyle/>
          <a:p>
            <a:r>
              <a:rPr lang="en-US" sz="3600">
                <a:latin typeface="Swis721 Md BT"/>
                <a:cs typeface="ＭＳ Ｐゴシック"/>
              </a:rPr>
              <a:t>McCormick</a:t>
            </a:r>
            <a:r>
              <a:rPr lang="en-US" sz="3200">
                <a:latin typeface="Swis721 Md BT"/>
                <a:cs typeface="ＭＳ Ｐゴシック"/>
              </a:rPr>
              <a:t> </a:t>
            </a:r>
            <a:r>
              <a:rPr lang="en-US" sz="3600">
                <a:latin typeface="Swis721 Md BT"/>
                <a:cs typeface="ＭＳ Ｐゴシック"/>
              </a:rPr>
              <a:t>Foundation Civics Program</a:t>
            </a:r>
            <a:br>
              <a:rPr lang="en-US" sz="3600">
                <a:latin typeface="Swis721 Md BT"/>
                <a:cs typeface="ＭＳ Ｐゴシック"/>
              </a:rPr>
            </a:br>
            <a:r>
              <a:rPr lang="en-US" sz="3200">
                <a:solidFill>
                  <a:srgbClr val="CC0000"/>
                </a:solidFill>
                <a:latin typeface="Swis721 Md BT"/>
                <a:cs typeface="ＭＳ Ｐゴシック"/>
              </a:rPr>
              <a:t>What Makes Students News Literate?</a:t>
            </a:r>
          </a:p>
        </p:txBody>
      </p:sp>
      <p:sp>
        <p:nvSpPr>
          <p:cNvPr id="32772" name="Rectangle 7"/>
          <p:cNvSpPr>
            <a:spLocks noChangeArrowheads="1"/>
          </p:cNvSpPr>
          <p:nvPr/>
        </p:nvSpPr>
        <p:spPr bwMode="auto">
          <a:xfrm>
            <a:off x="193675" y="0"/>
            <a:ext cx="8318500" cy="3905250"/>
          </a:xfrm>
          <a:prstGeom prst="rect">
            <a:avLst/>
          </a:prstGeom>
          <a:noFill/>
          <a:ln w="9525">
            <a:noFill/>
            <a:miter lim="800000"/>
            <a:headEnd/>
            <a:tailEnd/>
          </a:ln>
        </p:spPr>
        <p:txBody>
          <a:bodyPr anchor="ctr"/>
          <a:lstStyle/>
          <a:p>
            <a:r>
              <a:rPr lang="en-US" sz="3200">
                <a:solidFill>
                  <a:srgbClr val="0000FF"/>
                </a:solidFill>
                <a:latin typeface="Swis721 Md BT"/>
                <a:cs typeface="ＭＳ Ｐゴシック"/>
              </a:rPr>
              <a:t/>
            </a:r>
            <a:br>
              <a:rPr lang="en-US" sz="3200">
                <a:solidFill>
                  <a:srgbClr val="0000FF"/>
                </a:solidFill>
                <a:latin typeface="Swis721 Md BT"/>
                <a:cs typeface="ＭＳ Ｐゴシック"/>
              </a:rPr>
            </a:br>
            <a:r>
              <a:rPr lang="en-US" sz="1600">
                <a:solidFill>
                  <a:srgbClr val="4D4D4D"/>
                </a:solidFill>
                <a:latin typeface="Swis721 Md BT"/>
                <a:cs typeface="ＭＳ Ｐゴシック"/>
              </a:rPr>
              <a:t>Tim McNulty</a:t>
            </a:r>
          </a:p>
          <a:p>
            <a:r>
              <a:rPr lang="en-US" sz="1600">
                <a:solidFill>
                  <a:srgbClr val="4D4D4D"/>
                </a:solidFill>
                <a:latin typeface="Swis721 Md BT"/>
                <a:cs typeface="ＭＳ Ｐゴシック"/>
              </a:rPr>
              <a:t>Journalism Professor</a:t>
            </a:r>
          </a:p>
          <a:p>
            <a:r>
              <a:rPr lang="en-US" sz="1600">
                <a:solidFill>
                  <a:srgbClr val="4D4D4D"/>
                </a:solidFill>
                <a:latin typeface="Swis721 Md BT"/>
                <a:cs typeface="ＭＳ Ｐゴシック"/>
              </a:rPr>
              <a:t>Northwestern University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ChangeArrowheads="1"/>
          </p:cNvSpPr>
          <p:nvPr/>
        </p:nvSpPr>
        <p:spPr bwMode="auto">
          <a:xfrm>
            <a:off x="0" y="0"/>
            <a:ext cx="1127125" cy="6858000"/>
          </a:xfrm>
          <a:prstGeom prst="rect">
            <a:avLst/>
          </a:prstGeom>
          <a:solidFill>
            <a:schemeClr val="bg1"/>
          </a:solidFill>
          <a:ln w="9525">
            <a:noFill/>
            <a:miter lim="800000"/>
            <a:headEnd/>
            <a:tailEnd/>
          </a:ln>
        </p:spPr>
        <p:txBody>
          <a:bodyPr wrap="none" anchor="ctr"/>
          <a:lstStyle/>
          <a:p>
            <a:pPr eaLnBrk="0" hangingPunct="0"/>
            <a:endParaRPr lang="en-US">
              <a:cs typeface="ＭＳ Ｐゴシック"/>
            </a:endParaRPr>
          </a:p>
        </p:txBody>
      </p:sp>
      <p:pic>
        <p:nvPicPr>
          <p:cNvPr id="34818" name="Picture 8" descr="M_page"/>
          <p:cNvPicPr>
            <a:picLocks noChangeAspect="1" noChangeArrowheads="1"/>
          </p:cNvPicPr>
          <p:nvPr/>
        </p:nvPicPr>
        <p:blipFill>
          <a:blip r:embed="rId3" cstate="print"/>
          <a:srcRect/>
          <a:stretch>
            <a:fillRect/>
          </a:stretch>
        </p:blipFill>
        <p:spPr bwMode="auto">
          <a:xfrm>
            <a:off x="2676525" y="1090613"/>
            <a:ext cx="6467475" cy="5767387"/>
          </a:xfrm>
          <a:prstGeom prst="rect">
            <a:avLst/>
          </a:prstGeom>
          <a:noFill/>
          <a:ln w="9525">
            <a:noFill/>
            <a:miter lim="800000"/>
            <a:headEnd/>
            <a:tailEnd/>
          </a:ln>
        </p:spPr>
      </p:pic>
      <p:sp>
        <p:nvSpPr>
          <p:cNvPr id="34819" name="Rectangle 6"/>
          <p:cNvSpPr>
            <a:spLocks noChangeArrowheads="1"/>
          </p:cNvSpPr>
          <p:nvPr/>
        </p:nvSpPr>
        <p:spPr bwMode="auto">
          <a:xfrm>
            <a:off x="225425" y="0"/>
            <a:ext cx="8518525" cy="1835150"/>
          </a:xfrm>
          <a:prstGeom prst="rect">
            <a:avLst/>
          </a:prstGeom>
          <a:noFill/>
          <a:ln w="9525">
            <a:noFill/>
            <a:miter lim="800000"/>
            <a:headEnd/>
            <a:tailEnd/>
          </a:ln>
        </p:spPr>
        <p:txBody>
          <a:bodyPr anchor="ctr"/>
          <a:lstStyle/>
          <a:p>
            <a:r>
              <a:rPr lang="en-US" sz="3600">
                <a:latin typeface="Swis721 Md BT"/>
                <a:cs typeface="ＭＳ Ｐゴシック"/>
              </a:rPr>
              <a:t>McCormick</a:t>
            </a:r>
            <a:r>
              <a:rPr lang="en-US" sz="3200">
                <a:latin typeface="Swis721 Md BT"/>
                <a:cs typeface="ＭＳ Ｐゴシック"/>
              </a:rPr>
              <a:t> </a:t>
            </a:r>
            <a:r>
              <a:rPr lang="en-US" sz="3600">
                <a:latin typeface="Swis721 Md BT"/>
                <a:cs typeface="ＭＳ Ｐゴシック"/>
              </a:rPr>
              <a:t>Foundation Civics Program</a:t>
            </a:r>
            <a:br>
              <a:rPr lang="en-US" sz="3600">
                <a:latin typeface="Swis721 Md BT"/>
                <a:cs typeface="ＭＳ Ｐゴシック"/>
              </a:rPr>
            </a:br>
            <a:r>
              <a:rPr lang="en-US" sz="3200">
                <a:solidFill>
                  <a:srgbClr val="CC0000"/>
                </a:solidFill>
                <a:latin typeface="Swis721 Md BT"/>
                <a:cs typeface="ＭＳ Ｐゴシック"/>
              </a:rPr>
              <a:t>News Literacy Lesson Plan </a:t>
            </a:r>
          </a:p>
          <a:p>
            <a:r>
              <a:rPr lang="en-US" sz="3200">
                <a:solidFill>
                  <a:srgbClr val="CC0000"/>
                </a:solidFill>
                <a:latin typeface="Swis721 Md BT"/>
                <a:cs typeface="ＭＳ Ｐゴシック"/>
              </a:rPr>
              <a:t>and Online Resources</a:t>
            </a:r>
          </a:p>
        </p:txBody>
      </p:sp>
      <p:sp>
        <p:nvSpPr>
          <p:cNvPr id="34820" name="Rectangle 7"/>
          <p:cNvSpPr>
            <a:spLocks noChangeArrowheads="1"/>
          </p:cNvSpPr>
          <p:nvPr/>
        </p:nvSpPr>
        <p:spPr bwMode="auto">
          <a:xfrm>
            <a:off x="193675" y="0"/>
            <a:ext cx="8318500" cy="3905250"/>
          </a:xfrm>
          <a:prstGeom prst="rect">
            <a:avLst/>
          </a:prstGeom>
          <a:noFill/>
          <a:ln w="9525">
            <a:noFill/>
            <a:miter lim="800000"/>
            <a:headEnd/>
            <a:tailEnd/>
          </a:ln>
        </p:spPr>
        <p:txBody>
          <a:bodyPr anchor="ctr"/>
          <a:lstStyle/>
          <a:p>
            <a:r>
              <a:rPr lang="en-US" sz="3200">
                <a:solidFill>
                  <a:srgbClr val="0000FF"/>
                </a:solidFill>
                <a:latin typeface="Swis721 Md BT"/>
                <a:cs typeface="ＭＳ Ｐゴシック"/>
              </a:rPr>
              <a:t/>
            </a:r>
            <a:br>
              <a:rPr lang="en-US" sz="3200">
                <a:solidFill>
                  <a:srgbClr val="0000FF"/>
                </a:solidFill>
                <a:latin typeface="Swis721 Md BT"/>
                <a:cs typeface="ＭＳ Ｐゴシック"/>
              </a:rPr>
            </a:br>
            <a:r>
              <a:rPr lang="en-US" sz="1600">
                <a:solidFill>
                  <a:srgbClr val="4D4D4D"/>
                </a:solidFill>
                <a:latin typeface="Swis721 Md BT"/>
                <a:cs typeface="ＭＳ Ｐゴシック"/>
              </a:rPr>
              <a:t>Jamie Loo</a:t>
            </a:r>
          </a:p>
          <a:p>
            <a:r>
              <a:rPr lang="en-US" sz="1600">
                <a:solidFill>
                  <a:srgbClr val="4D4D4D"/>
                </a:solidFill>
                <a:latin typeface="Swis721 Md BT"/>
                <a:cs typeface="ＭＳ Ｐゴシック"/>
              </a:rPr>
              <a:t>Online Resources Producer</a:t>
            </a:r>
          </a:p>
          <a:p>
            <a:r>
              <a:rPr lang="en-US" sz="1600">
                <a:solidFill>
                  <a:srgbClr val="4D4D4D"/>
                </a:solidFill>
                <a:latin typeface="Swis721 Md BT"/>
                <a:cs typeface="ＭＳ Ｐゴシック"/>
              </a:rPr>
              <a:t>McCormick Foundation Civics Program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wis721 Md BT"/>
        <a:ea typeface="ＭＳ Ｐゴシック"/>
        <a:cs typeface=""/>
      </a:majorFont>
      <a:minorFont>
        <a:latin typeface="Swis721 B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16120</TotalTime>
  <Words>1198</Words>
  <Application>Microsoft Office PowerPoint</Application>
  <PresentationFormat>On-screen Show (4:3)</PresentationFormat>
  <Paragraphs>241</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Slide 1</vt:lpstr>
      <vt:lpstr>Core Indicators of Civic Engagement</vt:lpstr>
      <vt:lpstr>Millennials Tuned Out</vt:lpstr>
      <vt:lpstr>Millennials Tuned Out (continued)</vt:lpstr>
      <vt:lpstr>The Dumbest Generation?</vt:lpstr>
      <vt:lpstr>Is Voting for Young People?</vt:lpstr>
      <vt:lpstr>The Internet Generation: Engaged Citizens or Political Dropouts?</vt:lpstr>
      <vt:lpstr>Slide 8</vt:lpstr>
      <vt:lpstr>Slide 9</vt:lpstr>
      <vt:lpstr>Why is news literacy important?</vt:lpstr>
      <vt:lpstr>Intro. to News Literacy exercise</vt:lpstr>
      <vt:lpstr>Intro. to News Literacy exercise</vt:lpstr>
      <vt:lpstr>What did you find?</vt:lpstr>
      <vt:lpstr>Additional resources</vt:lpstr>
      <vt:lpstr>Slide 15</vt:lpstr>
      <vt:lpstr>Slide 16</vt:lpstr>
      <vt:lpstr>Slide 17</vt:lpstr>
      <vt:lpstr>Slide 18</vt:lpstr>
      <vt:lpstr>Slide 19</vt:lpstr>
      <vt:lpstr>Slide 20</vt:lpstr>
      <vt:lpstr>Slide 21</vt:lpstr>
      <vt:lpstr>Slide 22</vt:lpstr>
      <vt:lpstr>Slide 23</vt:lpstr>
      <vt:lpstr>Slide 24</vt:lpstr>
      <vt:lpstr>What Is News Literacy?</vt:lpstr>
      <vt:lpstr>What Is News Literacy?</vt:lpstr>
      <vt:lpstr>What Is News Literacy? (Continued)</vt:lpstr>
      <vt:lpstr>What Is News Literacy? (Continued)</vt:lpstr>
      <vt:lpstr>Sources</vt:lpstr>
    </vt:vector>
  </TitlesOfParts>
  <Company>Audrey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Audrey</dc:creator>
  <cp:lastModifiedBy> </cp:lastModifiedBy>
  <cp:revision>343</cp:revision>
  <cp:lastPrinted>2006-01-03T21:57:35Z</cp:lastPrinted>
  <dcterms:created xsi:type="dcterms:W3CDTF">2006-01-03T17:31:43Z</dcterms:created>
  <dcterms:modified xsi:type="dcterms:W3CDTF">2010-11-15T16:03:57Z</dcterms:modified>
</cp:coreProperties>
</file>